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notesMasterIdLst>
    <p:notesMasterId r:id="rId48"/>
  </p:notesMasterIdLst>
  <p:sldIdLst>
    <p:sldId id="281" r:id="rId2"/>
    <p:sldId id="288" r:id="rId3"/>
    <p:sldId id="290" r:id="rId4"/>
    <p:sldId id="330" r:id="rId5"/>
    <p:sldId id="314" r:id="rId6"/>
    <p:sldId id="316" r:id="rId7"/>
    <p:sldId id="293" r:id="rId8"/>
    <p:sldId id="317" r:id="rId9"/>
    <p:sldId id="294" r:id="rId10"/>
    <p:sldId id="308" r:id="rId11"/>
    <p:sldId id="295" r:id="rId12"/>
    <p:sldId id="335" r:id="rId13"/>
    <p:sldId id="336" r:id="rId14"/>
    <p:sldId id="296" r:id="rId15"/>
    <p:sldId id="318" r:id="rId16"/>
    <p:sldId id="297" r:id="rId17"/>
    <p:sldId id="319" r:id="rId18"/>
    <p:sldId id="298" r:id="rId19"/>
    <p:sldId id="324" r:id="rId20"/>
    <p:sldId id="343" r:id="rId21"/>
    <p:sldId id="299" r:id="rId22"/>
    <p:sldId id="320" r:id="rId23"/>
    <p:sldId id="321" r:id="rId24"/>
    <p:sldId id="301" r:id="rId25"/>
    <p:sldId id="323" r:id="rId26"/>
    <p:sldId id="326" r:id="rId27"/>
    <p:sldId id="304" r:id="rId28"/>
    <p:sldId id="312" r:id="rId29"/>
    <p:sldId id="313" r:id="rId30"/>
    <p:sldId id="344" r:id="rId31"/>
    <p:sldId id="328" r:id="rId32"/>
    <p:sldId id="309" r:id="rId33"/>
    <p:sldId id="310" r:id="rId34"/>
    <p:sldId id="306" r:id="rId35"/>
    <p:sldId id="331" r:id="rId36"/>
    <p:sldId id="307" r:id="rId37"/>
    <p:sldId id="311" r:id="rId38"/>
    <p:sldId id="332" r:id="rId39"/>
    <p:sldId id="333" r:id="rId40"/>
    <p:sldId id="334" r:id="rId41"/>
    <p:sldId id="338" r:id="rId42"/>
    <p:sldId id="340" r:id="rId43"/>
    <p:sldId id="341" r:id="rId44"/>
    <p:sldId id="342" r:id="rId45"/>
    <p:sldId id="337" r:id="rId46"/>
    <p:sldId id="289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ontserrat" panose="00000500000000000000" pitchFamily="2" charset="0"/>
      <p:regular r:id="rId53"/>
      <p:bold r:id="rId54"/>
      <p:italic r:id="rId55"/>
      <p:boldItalic r:id="rId56"/>
    </p:embeddedFont>
    <p:embeddedFont>
      <p:font typeface="Montserrat Medium" panose="00000600000000000000" pitchFamily="2" charset="0"/>
      <p:regular r:id="rId57"/>
      <p: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8486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60" y="84"/>
      </p:cViewPr>
      <p:guideLst>
        <p:guide orient="horz" pos="414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C5956-BF84-4690-B568-FD12C3187DF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FI"/>
        </a:p>
      </dgm:t>
    </dgm:pt>
    <dgm:pt modelId="{B6DD10E8-714E-4DD5-812D-DA126D87F39F}">
      <dgm:prSet phldrT="[Text]" custT="1"/>
      <dgm:spPr/>
      <dgm:t>
        <a:bodyPr/>
        <a:lstStyle/>
        <a:p>
          <a:r>
            <a:rPr lang="sv-FI" sz="1600" dirty="0"/>
            <a:t>Berusad minst en  gång i månaden</a:t>
          </a:r>
        </a:p>
      </dgm:t>
    </dgm:pt>
    <dgm:pt modelId="{7A2B90B5-1F4E-4932-843B-69F7DD0FF586}" type="parTrans" cxnId="{4F540564-3A54-4798-8B83-9589425DC90B}">
      <dgm:prSet/>
      <dgm:spPr/>
      <dgm:t>
        <a:bodyPr/>
        <a:lstStyle/>
        <a:p>
          <a:endParaRPr lang="sv-FI"/>
        </a:p>
      </dgm:t>
    </dgm:pt>
    <dgm:pt modelId="{EEDA4618-A53C-410E-ACF9-41B4A95175F6}" type="sibTrans" cxnId="{4F540564-3A54-4798-8B83-9589425DC90B}">
      <dgm:prSet/>
      <dgm:spPr/>
      <dgm:t>
        <a:bodyPr/>
        <a:lstStyle/>
        <a:p>
          <a:endParaRPr lang="sv-FI"/>
        </a:p>
      </dgm:t>
    </dgm:pt>
    <dgm:pt modelId="{D02879E3-D5FE-46AF-97BD-6A701DDC8DBC}">
      <dgm:prSet phldrT="[Text]" custT="1"/>
      <dgm:spPr/>
      <dgm:t>
        <a:bodyPr/>
        <a:lstStyle/>
        <a:p>
          <a:r>
            <a:rPr lang="sv-FI" sz="1600" dirty="0"/>
            <a:t>Blivit erbjuden narkotika</a:t>
          </a:r>
        </a:p>
      </dgm:t>
    </dgm:pt>
    <dgm:pt modelId="{F0806E93-4616-4531-A4B3-3791BCBC5CA3}" type="parTrans" cxnId="{1F8891F6-A42C-4BFB-94FC-F2818FF3C4D4}">
      <dgm:prSet/>
      <dgm:spPr/>
      <dgm:t>
        <a:bodyPr/>
        <a:lstStyle/>
        <a:p>
          <a:endParaRPr lang="sv-FI"/>
        </a:p>
      </dgm:t>
    </dgm:pt>
    <dgm:pt modelId="{B6B98A60-CC88-4FDC-8841-50A6E1BDF981}" type="sibTrans" cxnId="{1F8891F6-A42C-4BFB-94FC-F2818FF3C4D4}">
      <dgm:prSet/>
      <dgm:spPr/>
      <dgm:t>
        <a:bodyPr/>
        <a:lstStyle/>
        <a:p>
          <a:endParaRPr lang="sv-FI"/>
        </a:p>
      </dgm:t>
    </dgm:pt>
    <dgm:pt modelId="{68CBE951-2B0E-464F-8037-F6534F6B60B1}">
      <dgm:prSet phldrT="[Text]" custT="1"/>
      <dgm:spPr/>
      <dgm:t>
        <a:bodyPr/>
        <a:lstStyle/>
        <a:p>
          <a:r>
            <a:rPr lang="sv-FI" sz="1600" dirty="0"/>
            <a:t>Använt narkotika</a:t>
          </a:r>
        </a:p>
      </dgm:t>
    </dgm:pt>
    <dgm:pt modelId="{CD4A47BD-4D3F-4093-9917-D1AD5B7728CD}" type="parTrans" cxnId="{F4542B95-4CA9-49A5-B101-5D7D5926C54F}">
      <dgm:prSet/>
      <dgm:spPr/>
      <dgm:t>
        <a:bodyPr/>
        <a:lstStyle/>
        <a:p>
          <a:endParaRPr lang="sv-FI"/>
        </a:p>
      </dgm:t>
    </dgm:pt>
    <dgm:pt modelId="{CDC689EF-C4C2-45AF-92EA-B7C1A76DCA14}" type="sibTrans" cxnId="{F4542B95-4CA9-49A5-B101-5D7D5926C54F}">
      <dgm:prSet/>
      <dgm:spPr/>
      <dgm:t>
        <a:bodyPr/>
        <a:lstStyle/>
        <a:p>
          <a:endParaRPr lang="sv-FI"/>
        </a:p>
      </dgm:t>
    </dgm:pt>
    <dgm:pt modelId="{8ABBC1FA-3FAC-4D10-B42D-F7B3BE92C874}" type="pres">
      <dgm:prSet presAssocID="{73FC5956-BF84-4690-B568-FD12C3187DF0}" presName="Name0" presStyleCnt="0">
        <dgm:presLayoutVars>
          <dgm:chMax val="21"/>
          <dgm:chPref val="21"/>
        </dgm:presLayoutVars>
      </dgm:prSet>
      <dgm:spPr/>
    </dgm:pt>
    <dgm:pt modelId="{17996B05-8FBE-43CD-A730-61D1F82E4428}" type="pres">
      <dgm:prSet presAssocID="{B6DD10E8-714E-4DD5-812D-DA126D87F39F}" presName="text1" presStyleCnt="0"/>
      <dgm:spPr/>
    </dgm:pt>
    <dgm:pt modelId="{40CC2ECA-98B7-4946-AA10-1E345CD05C40}" type="pres">
      <dgm:prSet presAssocID="{B6DD10E8-714E-4DD5-812D-DA126D87F39F}" presName="textRepeatNode" presStyleLbl="alignNode1" presStyleIdx="0" presStyleCnt="3" custLinFactY="-9623" custLinFactNeighborX="-3297" custLinFactNeighborY="-100000">
        <dgm:presLayoutVars>
          <dgm:chMax val="0"/>
          <dgm:chPref val="0"/>
          <dgm:bulletEnabled val="1"/>
        </dgm:presLayoutVars>
      </dgm:prSet>
      <dgm:spPr/>
    </dgm:pt>
    <dgm:pt modelId="{F52504DB-21E9-44BD-BB9C-9BABB1596BBE}" type="pres">
      <dgm:prSet presAssocID="{B6DD10E8-714E-4DD5-812D-DA126D87F39F}" presName="textaccent1" presStyleCnt="0"/>
      <dgm:spPr/>
    </dgm:pt>
    <dgm:pt modelId="{57318F9F-3B7A-4B3C-A4F8-843757F47AFA}" type="pres">
      <dgm:prSet presAssocID="{B6DD10E8-714E-4DD5-812D-DA126D87F39F}" presName="accentRepeatNode" presStyleLbl="solidAlignAcc1" presStyleIdx="0" presStyleCnt="6"/>
      <dgm:spPr/>
    </dgm:pt>
    <dgm:pt modelId="{7AE0DA8D-40F3-4D0F-AC33-1EE6B6381E04}" type="pres">
      <dgm:prSet presAssocID="{EEDA4618-A53C-410E-ACF9-41B4A95175F6}" presName="image1" presStyleCnt="0"/>
      <dgm:spPr/>
    </dgm:pt>
    <dgm:pt modelId="{6238ABE5-6099-418E-BB5A-C06F96A6C9C1}" type="pres">
      <dgm:prSet presAssocID="{EEDA4618-A53C-410E-ACF9-41B4A95175F6}" presName="imageRepeatNode" presStyleLbl="alignAcc1" presStyleIdx="0" presStyleCnt="3"/>
      <dgm:spPr/>
    </dgm:pt>
    <dgm:pt modelId="{BD069243-73A3-4603-9EBF-987A523C5398}" type="pres">
      <dgm:prSet presAssocID="{EEDA4618-A53C-410E-ACF9-41B4A95175F6}" presName="imageaccent1" presStyleCnt="0"/>
      <dgm:spPr/>
    </dgm:pt>
    <dgm:pt modelId="{50119E3C-76C5-4460-905B-8F1132F70B2B}" type="pres">
      <dgm:prSet presAssocID="{EEDA4618-A53C-410E-ACF9-41B4A95175F6}" presName="accentRepeatNode" presStyleLbl="solidAlignAcc1" presStyleIdx="1" presStyleCnt="6"/>
      <dgm:spPr>
        <a:ln>
          <a:noFill/>
        </a:ln>
      </dgm:spPr>
    </dgm:pt>
    <dgm:pt modelId="{68A3BB2A-D2DD-42E0-86EB-EFF29E0463B1}" type="pres">
      <dgm:prSet presAssocID="{D02879E3-D5FE-46AF-97BD-6A701DDC8DBC}" presName="text2" presStyleCnt="0"/>
      <dgm:spPr/>
    </dgm:pt>
    <dgm:pt modelId="{9D52B886-4C20-42EC-AC5B-7E38746213D2}" type="pres">
      <dgm:prSet presAssocID="{D02879E3-D5FE-46AF-97BD-6A701DDC8DBC}" presName="textRepeatNode" presStyleLbl="alignNode1" presStyleIdx="1" presStyleCnt="3" custLinFactNeighborX="-88493" custLinFactNeighborY="52204">
        <dgm:presLayoutVars>
          <dgm:chMax val="0"/>
          <dgm:chPref val="0"/>
          <dgm:bulletEnabled val="1"/>
        </dgm:presLayoutVars>
      </dgm:prSet>
      <dgm:spPr/>
    </dgm:pt>
    <dgm:pt modelId="{AF9859D7-E236-4318-A295-4D945334D7E4}" type="pres">
      <dgm:prSet presAssocID="{D02879E3-D5FE-46AF-97BD-6A701DDC8DBC}" presName="textaccent2" presStyleCnt="0"/>
      <dgm:spPr/>
    </dgm:pt>
    <dgm:pt modelId="{11A0EA49-91ED-49CC-BC9F-1FE6D457985E}" type="pres">
      <dgm:prSet presAssocID="{D02879E3-D5FE-46AF-97BD-6A701DDC8DBC}" presName="accentRepeatNode" presStyleLbl="solidAlignAcc1" presStyleIdx="2" presStyleCnt="6" custLinFactNeighborX="-34211" custLinFactNeighborY="-16763"/>
      <dgm:spPr/>
    </dgm:pt>
    <dgm:pt modelId="{0FEE6902-7BFD-44E2-A5FA-707F823693C8}" type="pres">
      <dgm:prSet presAssocID="{B6B98A60-CC88-4FDC-8841-50A6E1BDF981}" presName="image2" presStyleCnt="0"/>
      <dgm:spPr/>
    </dgm:pt>
    <dgm:pt modelId="{8245E090-7F47-4F3E-B0D3-CC3DA1FF1641}" type="pres">
      <dgm:prSet presAssocID="{B6B98A60-CC88-4FDC-8841-50A6E1BDF981}" presName="imageRepeatNode" presStyleLbl="alignAcc1" presStyleIdx="1" presStyleCnt="3" custLinFactNeighborX="-5493" custLinFactNeighborY="-5288"/>
      <dgm:spPr/>
    </dgm:pt>
    <dgm:pt modelId="{50B630CC-BD37-48B4-9758-5FA612C11040}" type="pres">
      <dgm:prSet presAssocID="{B6B98A60-CC88-4FDC-8841-50A6E1BDF981}" presName="imageaccent2" presStyleCnt="0"/>
      <dgm:spPr/>
    </dgm:pt>
    <dgm:pt modelId="{268DEC65-6F7E-428E-B8CD-0A5A899B6EBF}" type="pres">
      <dgm:prSet presAssocID="{B6B98A60-CC88-4FDC-8841-50A6E1BDF981}" presName="accentRepeatNode" presStyleLbl="solidAlignAcc1" presStyleIdx="3" presStyleCnt="6"/>
      <dgm:spPr>
        <a:ln>
          <a:noFill/>
        </a:ln>
      </dgm:spPr>
    </dgm:pt>
    <dgm:pt modelId="{3D3F4B7A-B255-4856-8E5D-BB67E0E94B7B}" type="pres">
      <dgm:prSet presAssocID="{68CBE951-2B0E-464F-8037-F6534F6B60B1}" presName="text3" presStyleCnt="0"/>
      <dgm:spPr/>
    </dgm:pt>
    <dgm:pt modelId="{CBD1278E-3147-4D66-A5F9-D08463E183AC}" type="pres">
      <dgm:prSet presAssocID="{68CBE951-2B0E-464F-8037-F6534F6B60B1}" presName="textRepeatNode" presStyleLbl="alignNode1" presStyleIdx="2" presStyleCnt="3" custLinFactNeighborX="81575" custLinFactNeighborY="53430">
        <dgm:presLayoutVars>
          <dgm:chMax val="0"/>
          <dgm:chPref val="0"/>
          <dgm:bulletEnabled val="1"/>
        </dgm:presLayoutVars>
      </dgm:prSet>
      <dgm:spPr/>
    </dgm:pt>
    <dgm:pt modelId="{2C6CDAD3-6E7A-4623-B02C-46B84A37BF56}" type="pres">
      <dgm:prSet presAssocID="{68CBE951-2B0E-464F-8037-F6534F6B60B1}" presName="textaccent3" presStyleCnt="0"/>
      <dgm:spPr/>
    </dgm:pt>
    <dgm:pt modelId="{3050AFF9-176A-4C67-AA58-52AD6B88F351}" type="pres">
      <dgm:prSet presAssocID="{68CBE951-2B0E-464F-8037-F6534F6B60B1}" presName="accentRepeatNode" presStyleLbl="solidAlignAcc1" presStyleIdx="4" presStyleCnt="6"/>
      <dgm:spPr>
        <a:solidFill>
          <a:schemeClr val="tx2"/>
        </a:solidFill>
      </dgm:spPr>
    </dgm:pt>
    <dgm:pt modelId="{D47787CF-60E4-4F03-A57E-A09E4A21B562}" type="pres">
      <dgm:prSet presAssocID="{CDC689EF-C4C2-45AF-92EA-B7C1A76DCA14}" presName="image3" presStyleCnt="0"/>
      <dgm:spPr/>
    </dgm:pt>
    <dgm:pt modelId="{592D6728-8628-44D7-8937-645A0F0873DF}" type="pres">
      <dgm:prSet presAssocID="{CDC689EF-C4C2-45AF-92EA-B7C1A76DCA14}" presName="imageRepeatNode" presStyleLbl="alignAcc1" presStyleIdx="2" presStyleCnt="3"/>
      <dgm:spPr/>
    </dgm:pt>
    <dgm:pt modelId="{64419AFE-B390-4C73-8119-C2EBF3C7AFE8}" type="pres">
      <dgm:prSet presAssocID="{CDC689EF-C4C2-45AF-92EA-B7C1A76DCA14}" presName="imageaccent3" presStyleCnt="0"/>
      <dgm:spPr/>
    </dgm:pt>
    <dgm:pt modelId="{6ADAFDD1-DA85-4878-8A8C-ED70AB974833}" type="pres">
      <dgm:prSet presAssocID="{CDC689EF-C4C2-45AF-92EA-B7C1A76DCA14}" presName="accentRepeatNode" presStyleLbl="solidAlignAcc1" presStyleIdx="5" presStyleCnt="6"/>
      <dgm:spPr>
        <a:ln>
          <a:noFill/>
        </a:ln>
      </dgm:spPr>
    </dgm:pt>
  </dgm:ptLst>
  <dgm:cxnLst>
    <dgm:cxn modelId="{C88FC105-8E17-456C-ADDF-1DF549DD169B}" type="presOf" srcId="{68CBE951-2B0E-464F-8037-F6534F6B60B1}" destId="{CBD1278E-3147-4D66-A5F9-D08463E183AC}" srcOrd="0" destOrd="0" presId="urn:microsoft.com/office/officeart/2008/layout/HexagonCluster"/>
    <dgm:cxn modelId="{4F540564-3A54-4798-8B83-9589425DC90B}" srcId="{73FC5956-BF84-4690-B568-FD12C3187DF0}" destId="{B6DD10E8-714E-4DD5-812D-DA126D87F39F}" srcOrd="0" destOrd="0" parTransId="{7A2B90B5-1F4E-4932-843B-69F7DD0FF586}" sibTransId="{EEDA4618-A53C-410E-ACF9-41B4A95175F6}"/>
    <dgm:cxn modelId="{5C815E48-1B4E-4873-9551-2FF0C188E953}" type="presOf" srcId="{73FC5956-BF84-4690-B568-FD12C3187DF0}" destId="{8ABBC1FA-3FAC-4D10-B42D-F7B3BE92C874}" srcOrd="0" destOrd="0" presId="urn:microsoft.com/office/officeart/2008/layout/HexagonCluster"/>
    <dgm:cxn modelId="{F01F816D-D9F3-4C61-B192-929B0E89C50A}" type="presOf" srcId="{CDC689EF-C4C2-45AF-92EA-B7C1A76DCA14}" destId="{592D6728-8628-44D7-8937-645A0F0873DF}" srcOrd="0" destOrd="0" presId="urn:microsoft.com/office/officeart/2008/layout/HexagonCluster"/>
    <dgm:cxn modelId="{A060E074-2B5C-4A60-AF06-F0AACCE8C8E2}" type="presOf" srcId="{EEDA4618-A53C-410E-ACF9-41B4A95175F6}" destId="{6238ABE5-6099-418E-BB5A-C06F96A6C9C1}" srcOrd="0" destOrd="0" presId="urn:microsoft.com/office/officeart/2008/layout/HexagonCluster"/>
    <dgm:cxn modelId="{DC384B92-504A-4B23-86DA-A4B4AADA403E}" type="presOf" srcId="{B6DD10E8-714E-4DD5-812D-DA126D87F39F}" destId="{40CC2ECA-98B7-4946-AA10-1E345CD05C40}" srcOrd="0" destOrd="0" presId="urn:microsoft.com/office/officeart/2008/layout/HexagonCluster"/>
    <dgm:cxn modelId="{F4542B95-4CA9-49A5-B101-5D7D5926C54F}" srcId="{73FC5956-BF84-4690-B568-FD12C3187DF0}" destId="{68CBE951-2B0E-464F-8037-F6534F6B60B1}" srcOrd="2" destOrd="0" parTransId="{CD4A47BD-4D3F-4093-9917-D1AD5B7728CD}" sibTransId="{CDC689EF-C4C2-45AF-92EA-B7C1A76DCA14}"/>
    <dgm:cxn modelId="{A178B5BE-3E95-44BC-B873-005BBCD6BA10}" type="presOf" srcId="{D02879E3-D5FE-46AF-97BD-6A701DDC8DBC}" destId="{9D52B886-4C20-42EC-AC5B-7E38746213D2}" srcOrd="0" destOrd="0" presId="urn:microsoft.com/office/officeart/2008/layout/HexagonCluster"/>
    <dgm:cxn modelId="{B63928C9-86C3-4C56-8AF0-02832C2A70E8}" type="presOf" srcId="{B6B98A60-CC88-4FDC-8841-50A6E1BDF981}" destId="{8245E090-7F47-4F3E-B0D3-CC3DA1FF1641}" srcOrd="0" destOrd="0" presId="urn:microsoft.com/office/officeart/2008/layout/HexagonCluster"/>
    <dgm:cxn modelId="{1F8891F6-A42C-4BFB-94FC-F2818FF3C4D4}" srcId="{73FC5956-BF84-4690-B568-FD12C3187DF0}" destId="{D02879E3-D5FE-46AF-97BD-6A701DDC8DBC}" srcOrd="1" destOrd="0" parTransId="{F0806E93-4616-4531-A4B3-3791BCBC5CA3}" sibTransId="{B6B98A60-CC88-4FDC-8841-50A6E1BDF981}"/>
    <dgm:cxn modelId="{85D2FE6E-C0DD-4E0E-BF8E-75207DAD95E7}" type="presParOf" srcId="{8ABBC1FA-3FAC-4D10-B42D-F7B3BE92C874}" destId="{17996B05-8FBE-43CD-A730-61D1F82E4428}" srcOrd="0" destOrd="0" presId="urn:microsoft.com/office/officeart/2008/layout/HexagonCluster"/>
    <dgm:cxn modelId="{01187A40-AD97-4B4C-AA16-D0000D69FCAD}" type="presParOf" srcId="{17996B05-8FBE-43CD-A730-61D1F82E4428}" destId="{40CC2ECA-98B7-4946-AA10-1E345CD05C40}" srcOrd="0" destOrd="0" presId="urn:microsoft.com/office/officeart/2008/layout/HexagonCluster"/>
    <dgm:cxn modelId="{DF0FA17E-3E64-488A-8BA8-E893B0EBDF9F}" type="presParOf" srcId="{8ABBC1FA-3FAC-4D10-B42D-F7B3BE92C874}" destId="{F52504DB-21E9-44BD-BB9C-9BABB1596BBE}" srcOrd="1" destOrd="0" presId="urn:microsoft.com/office/officeart/2008/layout/HexagonCluster"/>
    <dgm:cxn modelId="{53A4815C-1FF1-4B1C-90F8-24F5C3A8F811}" type="presParOf" srcId="{F52504DB-21E9-44BD-BB9C-9BABB1596BBE}" destId="{57318F9F-3B7A-4B3C-A4F8-843757F47AFA}" srcOrd="0" destOrd="0" presId="urn:microsoft.com/office/officeart/2008/layout/HexagonCluster"/>
    <dgm:cxn modelId="{D43E3E12-504D-4453-B41B-B17FFFDB7860}" type="presParOf" srcId="{8ABBC1FA-3FAC-4D10-B42D-F7B3BE92C874}" destId="{7AE0DA8D-40F3-4D0F-AC33-1EE6B6381E04}" srcOrd="2" destOrd="0" presId="urn:microsoft.com/office/officeart/2008/layout/HexagonCluster"/>
    <dgm:cxn modelId="{7C6D1A16-5A0A-40A0-91F5-9EA96B8719A2}" type="presParOf" srcId="{7AE0DA8D-40F3-4D0F-AC33-1EE6B6381E04}" destId="{6238ABE5-6099-418E-BB5A-C06F96A6C9C1}" srcOrd="0" destOrd="0" presId="urn:microsoft.com/office/officeart/2008/layout/HexagonCluster"/>
    <dgm:cxn modelId="{A678680E-8076-4424-A9FC-3F1DDAC0C480}" type="presParOf" srcId="{8ABBC1FA-3FAC-4D10-B42D-F7B3BE92C874}" destId="{BD069243-73A3-4603-9EBF-987A523C5398}" srcOrd="3" destOrd="0" presId="urn:microsoft.com/office/officeart/2008/layout/HexagonCluster"/>
    <dgm:cxn modelId="{9F9A5A5E-8B64-4DAB-8D78-CD64BB917208}" type="presParOf" srcId="{BD069243-73A3-4603-9EBF-987A523C5398}" destId="{50119E3C-76C5-4460-905B-8F1132F70B2B}" srcOrd="0" destOrd="0" presId="urn:microsoft.com/office/officeart/2008/layout/HexagonCluster"/>
    <dgm:cxn modelId="{CBF78B0A-6FC6-4216-A9E7-32D9D733E2A4}" type="presParOf" srcId="{8ABBC1FA-3FAC-4D10-B42D-F7B3BE92C874}" destId="{68A3BB2A-D2DD-42E0-86EB-EFF29E0463B1}" srcOrd="4" destOrd="0" presId="urn:microsoft.com/office/officeart/2008/layout/HexagonCluster"/>
    <dgm:cxn modelId="{34AFB5DE-6122-42E2-8C35-35A757212DC5}" type="presParOf" srcId="{68A3BB2A-D2DD-42E0-86EB-EFF29E0463B1}" destId="{9D52B886-4C20-42EC-AC5B-7E38746213D2}" srcOrd="0" destOrd="0" presId="urn:microsoft.com/office/officeart/2008/layout/HexagonCluster"/>
    <dgm:cxn modelId="{6A420958-2552-43D1-AF10-7A9ABEC22071}" type="presParOf" srcId="{8ABBC1FA-3FAC-4D10-B42D-F7B3BE92C874}" destId="{AF9859D7-E236-4318-A295-4D945334D7E4}" srcOrd="5" destOrd="0" presId="urn:microsoft.com/office/officeart/2008/layout/HexagonCluster"/>
    <dgm:cxn modelId="{DF48F755-ADC5-4855-A696-7BA93A74401C}" type="presParOf" srcId="{AF9859D7-E236-4318-A295-4D945334D7E4}" destId="{11A0EA49-91ED-49CC-BC9F-1FE6D457985E}" srcOrd="0" destOrd="0" presId="urn:microsoft.com/office/officeart/2008/layout/HexagonCluster"/>
    <dgm:cxn modelId="{580A335C-5459-4E0E-AD18-CAB85509E180}" type="presParOf" srcId="{8ABBC1FA-3FAC-4D10-B42D-F7B3BE92C874}" destId="{0FEE6902-7BFD-44E2-A5FA-707F823693C8}" srcOrd="6" destOrd="0" presId="urn:microsoft.com/office/officeart/2008/layout/HexagonCluster"/>
    <dgm:cxn modelId="{52ACEA00-30AF-44BB-B8F8-A15082367A5E}" type="presParOf" srcId="{0FEE6902-7BFD-44E2-A5FA-707F823693C8}" destId="{8245E090-7F47-4F3E-B0D3-CC3DA1FF1641}" srcOrd="0" destOrd="0" presId="urn:microsoft.com/office/officeart/2008/layout/HexagonCluster"/>
    <dgm:cxn modelId="{4E93DE07-3276-4335-AAE3-0AD500966676}" type="presParOf" srcId="{8ABBC1FA-3FAC-4D10-B42D-F7B3BE92C874}" destId="{50B630CC-BD37-48B4-9758-5FA612C11040}" srcOrd="7" destOrd="0" presId="urn:microsoft.com/office/officeart/2008/layout/HexagonCluster"/>
    <dgm:cxn modelId="{3B19CDE5-5BA4-4569-B204-9ADD226CC826}" type="presParOf" srcId="{50B630CC-BD37-48B4-9758-5FA612C11040}" destId="{268DEC65-6F7E-428E-B8CD-0A5A899B6EBF}" srcOrd="0" destOrd="0" presId="urn:microsoft.com/office/officeart/2008/layout/HexagonCluster"/>
    <dgm:cxn modelId="{FF297922-78DC-4083-86AF-959FC58398FD}" type="presParOf" srcId="{8ABBC1FA-3FAC-4D10-B42D-F7B3BE92C874}" destId="{3D3F4B7A-B255-4856-8E5D-BB67E0E94B7B}" srcOrd="8" destOrd="0" presId="urn:microsoft.com/office/officeart/2008/layout/HexagonCluster"/>
    <dgm:cxn modelId="{C5330450-E1FD-403F-9C59-B0FFD348CD8D}" type="presParOf" srcId="{3D3F4B7A-B255-4856-8E5D-BB67E0E94B7B}" destId="{CBD1278E-3147-4D66-A5F9-D08463E183AC}" srcOrd="0" destOrd="0" presId="urn:microsoft.com/office/officeart/2008/layout/HexagonCluster"/>
    <dgm:cxn modelId="{E23ACCCE-E212-447D-873C-FA43AEC9EDF1}" type="presParOf" srcId="{8ABBC1FA-3FAC-4D10-B42D-F7B3BE92C874}" destId="{2C6CDAD3-6E7A-4623-B02C-46B84A37BF56}" srcOrd="9" destOrd="0" presId="urn:microsoft.com/office/officeart/2008/layout/HexagonCluster"/>
    <dgm:cxn modelId="{A948252A-592C-45EF-8784-803E276B7974}" type="presParOf" srcId="{2C6CDAD3-6E7A-4623-B02C-46B84A37BF56}" destId="{3050AFF9-176A-4C67-AA58-52AD6B88F351}" srcOrd="0" destOrd="0" presId="urn:microsoft.com/office/officeart/2008/layout/HexagonCluster"/>
    <dgm:cxn modelId="{A41AFDAA-621F-4CF9-94CB-8329F5EA248E}" type="presParOf" srcId="{8ABBC1FA-3FAC-4D10-B42D-F7B3BE92C874}" destId="{D47787CF-60E4-4F03-A57E-A09E4A21B562}" srcOrd="10" destOrd="0" presId="urn:microsoft.com/office/officeart/2008/layout/HexagonCluster"/>
    <dgm:cxn modelId="{450D4E90-9E52-4BFC-9414-84AF860940A4}" type="presParOf" srcId="{D47787CF-60E4-4F03-A57E-A09E4A21B562}" destId="{592D6728-8628-44D7-8937-645A0F0873DF}" srcOrd="0" destOrd="0" presId="urn:microsoft.com/office/officeart/2008/layout/HexagonCluster"/>
    <dgm:cxn modelId="{26850570-EC6C-4F6D-962C-5E249778E681}" type="presParOf" srcId="{8ABBC1FA-3FAC-4D10-B42D-F7B3BE92C874}" destId="{64419AFE-B390-4C73-8119-C2EBF3C7AFE8}" srcOrd="11" destOrd="0" presId="urn:microsoft.com/office/officeart/2008/layout/HexagonCluster"/>
    <dgm:cxn modelId="{B6B89067-CCFE-4244-9B31-3BF4C95918E2}" type="presParOf" srcId="{64419AFE-B390-4C73-8119-C2EBF3C7AFE8}" destId="{6ADAFDD1-DA85-4878-8A8C-ED70AB97483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C2ECA-98B7-4946-AA10-1E345CD05C40}">
      <dsp:nvSpPr>
        <dsp:cNvPr id="0" name=""/>
        <dsp:cNvSpPr/>
      </dsp:nvSpPr>
      <dsp:spPr>
        <a:xfrm>
          <a:off x="2215780" y="1065608"/>
          <a:ext cx="2264573" cy="19524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kern="1200" dirty="0"/>
            <a:t>Berusad minst en  gång i månaden</a:t>
          </a:r>
        </a:p>
      </dsp:txBody>
      <dsp:txXfrm>
        <a:off x="2567199" y="1368593"/>
        <a:ext cx="1561735" cy="1346487"/>
      </dsp:txXfrm>
    </dsp:sp>
    <dsp:sp modelId="{57318F9F-3B7A-4B3C-A4F8-843757F47AFA}">
      <dsp:nvSpPr>
        <dsp:cNvPr id="0" name=""/>
        <dsp:cNvSpPr/>
      </dsp:nvSpPr>
      <dsp:spPr>
        <a:xfrm>
          <a:off x="2349273" y="4067920"/>
          <a:ext cx="265140" cy="2285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8ABE5-6099-418E-BB5A-C06F96A6C9C1}">
      <dsp:nvSpPr>
        <dsp:cNvPr id="0" name=""/>
        <dsp:cNvSpPr/>
      </dsp:nvSpPr>
      <dsp:spPr>
        <a:xfrm>
          <a:off x="354676" y="2157246"/>
          <a:ext cx="2264573" cy="19524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19E3C-76C5-4460-905B-8F1132F70B2B}">
      <dsp:nvSpPr>
        <dsp:cNvPr id="0" name=""/>
        <dsp:cNvSpPr/>
      </dsp:nvSpPr>
      <dsp:spPr>
        <a:xfrm>
          <a:off x="1896359" y="3851783"/>
          <a:ext cx="265140" cy="2285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2B886-4C20-42EC-AC5B-7E38746213D2}">
      <dsp:nvSpPr>
        <dsp:cNvPr id="0" name=""/>
        <dsp:cNvSpPr/>
      </dsp:nvSpPr>
      <dsp:spPr>
        <a:xfrm>
          <a:off x="2215774" y="3153294"/>
          <a:ext cx="2264573" cy="19524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kern="1200" dirty="0"/>
            <a:t>Blivit erbjuden narkotika</a:t>
          </a:r>
        </a:p>
      </dsp:txBody>
      <dsp:txXfrm>
        <a:off x="2567193" y="3456279"/>
        <a:ext cx="1561735" cy="1346487"/>
      </dsp:txXfrm>
    </dsp:sp>
    <dsp:sp modelId="{11A0EA49-91ED-49CC-BC9F-1FE6D457985E}">
      <dsp:nvSpPr>
        <dsp:cNvPr id="0" name=""/>
        <dsp:cNvSpPr/>
      </dsp:nvSpPr>
      <dsp:spPr>
        <a:xfrm>
          <a:off x="5677186" y="3788200"/>
          <a:ext cx="265140" cy="2285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E090-7F47-4F3E-B0D3-CC3DA1FF1641}">
      <dsp:nvSpPr>
        <dsp:cNvPr id="0" name=""/>
        <dsp:cNvSpPr/>
      </dsp:nvSpPr>
      <dsp:spPr>
        <a:xfrm>
          <a:off x="6024690" y="3102704"/>
          <a:ext cx="2264573" cy="19524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EC65-6F7E-428E-B8CD-0A5A899B6EBF}">
      <dsp:nvSpPr>
        <dsp:cNvPr id="0" name=""/>
        <dsp:cNvSpPr/>
      </dsp:nvSpPr>
      <dsp:spPr>
        <a:xfrm>
          <a:off x="6207913" y="4067920"/>
          <a:ext cx="265140" cy="2285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1278E-3147-4D66-A5F9-D08463E183AC}">
      <dsp:nvSpPr>
        <dsp:cNvPr id="0" name=""/>
        <dsp:cNvSpPr/>
      </dsp:nvSpPr>
      <dsp:spPr>
        <a:xfrm>
          <a:off x="4137769" y="2109956"/>
          <a:ext cx="2264573" cy="19524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kern="1200" dirty="0"/>
            <a:t>Använt narkotika</a:t>
          </a:r>
        </a:p>
      </dsp:txBody>
      <dsp:txXfrm>
        <a:off x="4489188" y="2412941"/>
        <a:ext cx="1561735" cy="1346487"/>
      </dsp:txXfrm>
    </dsp:sp>
    <dsp:sp modelId="{3050AFF9-176A-4C67-AA58-52AD6B88F351}">
      <dsp:nvSpPr>
        <dsp:cNvPr id="0" name=""/>
        <dsp:cNvSpPr/>
      </dsp:nvSpPr>
      <dsp:spPr>
        <a:xfrm>
          <a:off x="3825679" y="1109057"/>
          <a:ext cx="265140" cy="228517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D6728-8628-44D7-8937-645A0F0873DF}">
      <dsp:nvSpPr>
        <dsp:cNvPr id="0" name=""/>
        <dsp:cNvSpPr/>
      </dsp:nvSpPr>
      <dsp:spPr>
        <a:xfrm>
          <a:off x="4219763" y="0"/>
          <a:ext cx="2264573" cy="19524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AFDD1-DA85-4878-8A8C-ED70AB974833}">
      <dsp:nvSpPr>
        <dsp:cNvPr id="0" name=""/>
        <dsp:cNvSpPr/>
      </dsp:nvSpPr>
      <dsp:spPr>
        <a:xfrm>
          <a:off x="4286652" y="857327"/>
          <a:ext cx="265140" cy="2285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F1F43-BEC7-4ECC-A147-7864775D55CA}" type="datetimeFigureOut">
              <a:rPr lang="sv-FI" smtClean="0"/>
              <a:t>16-10-2022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E5C51-1DFC-4DFA-B0F5-EB61750DE32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072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Endast de som fyllt 13 år var med p.g.a. GDPR. En elev hade uppgett i ett öppet svar att hen är 12 år och lämnades därmed utanför analyserna.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6141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0" dirty="0"/>
              <a:t>Fråga: Röker du? Svarsalternativen:</a:t>
            </a:r>
          </a:p>
          <a:p>
            <a:r>
              <a:rPr lang="sv-FI" dirty="0"/>
              <a:t>nej; </a:t>
            </a:r>
          </a:p>
          <a:p>
            <a:r>
              <a:rPr lang="sv-FI" b="1" dirty="0"/>
              <a:t>nej, jag har slutat; </a:t>
            </a:r>
          </a:p>
          <a:p>
            <a:r>
              <a:rPr lang="sv-FI" b="1" dirty="0"/>
              <a:t>nej, men jag har provat; </a:t>
            </a:r>
          </a:p>
          <a:p>
            <a:r>
              <a:rPr lang="sv-FI" b="1" dirty="0"/>
              <a:t>ja, ibland;</a:t>
            </a:r>
          </a:p>
          <a:p>
            <a:r>
              <a:rPr lang="sv-FI" b="1" dirty="0"/>
              <a:t>ja, varje dag;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rökt</a:t>
            </a:r>
          </a:p>
          <a:p>
            <a:endParaRPr lang="sv-FI" b="1" dirty="0"/>
          </a:p>
          <a:p>
            <a:r>
              <a:rPr lang="sv-FI" b="0" dirty="0"/>
              <a:t>Fråga: Snusar du? Svarsalternativen:</a:t>
            </a:r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jag har slutat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Nej, men jag har provat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ibland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varje dag</a:t>
            </a:r>
            <a:r>
              <a:rPr lang="sv-FI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snusat</a:t>
            </a:r>
          </a:p>
          <a:p>
            <a:endParaRPr lang="sv-FI" b="0" dirty="0"/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Fråga: Har du använt e-cig (elektronisk cigarett) någon gång?</a:t>
            </a:r>
            <a:r>
              <a:rPr lang="sv-FI" dirty="0"/>
              <a:t> </a:t>
            </a:r>
            <a:r>
              <a:rPr lang="sv-FI" b="0" dirty="0"/>
              <a:t>Svarsalternativen:</a:t>
            </a:r>
            <a:endParaRPr lang="sv-FI" dirty="0"/>
          </a:p>
          <a:p>
            <a:r>
              <a:rPr lang="sv-FI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Nej</a:t>
            </a:r>
            <a:r>
              <a:rPr lang="sv-FI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en gång</a:t>
            </a:r>
            <a:r>
              <a:rPr lang="sv-FI" b="1" dirty="0"/>
              <a:t> </a:t>
            </a:r>
          </a:p>
          <a:p>
            <a:r>
              <a:rPr lang="sv-FI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Ja, flera gånger</a:t>
            </a:r>
            <a:r>
              <a:rPr lang="sv-FI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b="1" dirty="0"/>
              <a:t>Fet stil = Har rökt</a:t>
            </a:r>
          </a:p>
          <a:p>
            <a:endParaRPr lang="sv-FI" b="1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5383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12249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Avser alla svarande.</a:t>
            </a:r>
          </a:p>
          <a:p>
            <a:r>
              <a:rPr lang="sv-SE" dirty="0"/>
              <a:t>Fråga: Hur ofta dricker du för att bli berusad/påverkad av alkohol?</a:t>
            </a:r>
          </a:p>
          <a:p>
            <a:pPr algn="l"/>
            <a:r>
              <a:rPr lang="sv-SE" dirty="0"/>
              <a:t>Svarsalternativen: </a:t>
            </a:r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Någon gång i veckan eller oftare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Ungefär varannan vecka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En gång i månaden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Mer sällan 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Aldrig</a:t>
            </a:r>
          </a:p>
          <a:p>
            <a:pPr algn="l"/>
            <a:endParaRPr lang="sv-SE" b="0" i="0" dirty="0">
              <a:solidFill>
                <a:srgbClr val="515355"/>
              </a:solidFill>
              <a:effectLst/>
              <a:latin typeface="Montserrat" panose="00000500000000000000" pitchFamily="2" charset="0"/>
            </a:endParaRPr>
          </a:p>
          <a:p>
            <a:pPr algn="l"/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9100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Avser alla svarande.</a:t>
            </a:r>
          </a:p>
          <a:p>
            <a:r>
              <a:rPr lang="sv-SE" dirty="0"/>
              <a:t>Fråga: Hur ofta dricker du för att bli berusad/påverkad av alkohol?</a:t>
            </a:r>
          </a:p>
          <a:p>
            <a:pPr algn="l"/>
            <a:r>
              <a:rPr lang="sv-SE" dirty="0"/>
              <a:t>Svarsalternativen: </a:t>
            </a:r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Någon gång i veckan eller oftare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Ungefär varannan vecka</a:t>
            </a:r>
          </a:p>
          <a:p>
            <a:pPr algn="l"/>
            <a:r>
              <a:rPr lang="sv-SE" b="1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En gång i månaden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Mer sällan </a:t>
            </a:r>
          </a:p>
          <a:p>
            <a:pPr algn="l"/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Aldrig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9754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42255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7065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48604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Observera att totalt 13 elever har kört moped etc. berusade. Andelen beräknats av samtliga elever som varit berusade (85 elever).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77334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Vanligaste orsakerna</a:t>
            </a:r>
          </a:p>
          <a:p>
            <a:r>
              <a:rPr lang="sv-FI" dirty="0"/>
              <a:t>-skulle hem (ca 8 svar)</a:t>
            </a:r>
          </a:p>
          <a:p>
            <a:r>
              <a:rPr lang="sv-FI" dirty="0"/>
              <a:t>-visste inte att personen berusad (ca 5 svar)</a:t>
            </a:r>
          </a:p>
          <a:p>
            <a:r>
              <a:rPr lang="sv-FI" dirty="0"/>
              <a:t>-pappa eller någon annan närstående kört (ca 4 svar)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27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74242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9727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Obs! Annan skala än under tidigare år då svarsskalan var: Utmärkt – Mycket bra – Bra – Ganska bra – Dåligt.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Ca 7-8 % har tidigare upplevt att de mår dåligt.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38382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8232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Fråga: Du som valt att inte dricka dig berusad/inte dricka alls - hur viktiga är följande orsaker enligt dig? </a:t>
            </a:r>
          </a:p>
          <a:p>
            <a:r>
              <a:rPr lang="sv-SE" dirty="0"/>
              <a:t>Svarsalternativen: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Mycket viktig orsak</a:t>
            </a:r>
            <a:endParaRPr lang="sv-FI" b="1" dirty="0"/>
          </a:p>
          <a:p>
            <a:r>
              <a:rPr lang="sv-SE" dirty="0"/>
              <a:t>Ganska viktig</a:t>
            </a:r>
          </a:p>
          <a:p>
            <a:r>
              <a:rPr lang="sv-SE" dirty="0"/>
              <a:t>Inte så viktig</a:t>
            </a:r>
          </a:p>
          <a:p>
            <a:r>
              <a:rPr lang="sv-SE" dirty="0"/>
              <a:t>Inte alls viktig orsak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99543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Vanligaste orsakerna</a:t>
            </a:r>
          </a:p>
          <a:p>
            <a:pPr marL="171450" indent="-171450">
              <a:buFontTx/>
              <a:buChar char="-"/>
            </a:pPr>
            <a:r>
              <a:rPr lang="sv-FI" dirty="0"/>
              <a:t>Ej hälsosamt (ca 87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Vill inte (ca 33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Föräldrar, närstående eller liknande (ca 32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Skaderisk (ca 27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Lagen (ca 12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Pengar (ca 10 svar)</a:t>
            </a:r>
          </a:p>
          <a:p>
            <a:pPr marL="171450" indent="-171450">
              <a:buFontTx/>
              <a:buChar char="-"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1985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26823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Fråga: H</a:t>
            </a:r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ur mycket pengar har du spelat för under den senaste månaden?</a:t>
            </a:r>
          </a:p>
          <a:p>
            <a:r>
              <a:rPr lang="sv-SE" b="0" i="0" dirty="0">
                <a:solidFill>
                  <a:srgbClr val="515355"/>
                </a:solidFill>
                <a:effectLst/>
                <a:latin typeface="Montserrat" panose="00000500000000000000" pitchFamily="2" charset="0"/>
              </a:rPr>
              <a:t>Svaren varierar från 0 till 210 euro. De som spenderat (55 svar) har i genomsnitt spenderat cirka 30 euro.</a:t>
            </a:r>
            <a:endParaRPr lang="sv-FI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36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500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Drygt 2 % av alla svarande använder rätt ofta </a:t>
            </a:r>
            <a:r>
              <a:rPr lang="sv-SE" dirty="0"/>
              <a:t>någon receptbelagd medicin som inte är utskriven till personen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58857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26819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45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8958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Obs! Annan skala än under tidigare år då svarsskalan var: Utmärkt – Mycket bra – Bra – Ganska bra – Dåligt.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Ca 7-8 % har tidigare upplevt att de mår dåligt.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8134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62 % av flickorna och 63 % av pojkarna deltar i någon organiserad fritidsaktivitet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7370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2021: </a:t>
            </a:r>
          </a:p>
          <a:p>
            <a:r>
              <a:rPr lang="sv-FI" dirty="0"/>
              <a:t>Mycket bra 25 %</a:t>
            </a:r>
          </a:p>
          <a:p>
            <a:r>
              <a:rPr lang="sv-FI" dirty="0"/>
              <a:t>Ganska bra 50 %</a:t>
            </a:r>
          </a:p>
          <a:p>
            <a:r>
              <a:rPr lang="sv-FI" dirty="0"/>
              <a:t>Varken bra eller dåligt 19 %</a:t>
            </a:r>
          </a:p>
          <a:p>
            <a:r>
              <a:rPr lang="sv-FI" dirty="0"/>
              <a:t>Ganska dåligt 5 %</a:t>
            </a:r>
          </a:p>
          <a:p>
            <a:r>
              <a:rPr lang="sv-FI" dirty="0"/>
              <a:t>Mycket dåligt 2 %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0735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2021: </a:t>
            </a:r>
          </a:p>
          <a:p>
            <a:r>
              <a:rPr lang="sv-FI" dirty="0"/>
              <a:t>Mycket bra 25 %</a:t>
            </a:r>
          </a:p>
          <a:p>
            <a:r>
              <a:rPr lang="sv-FI" dirty="0"/>
              <a:t>Ganska bra 50 %</a:t>
            </a:r>
          </a:p>
          <a:p>
            <a:r>
              <a:rPr lang="sv-FI" dirty="0"/>
              <a:t>Varken bra eller dåligt 19 %</a:t>
            </a:r>
          </a:p>
          <a:p>
            <a:r>
              <a:rPr lang="sv-FI" dirty="0"/>
              <a:t>Ganska dåligt 5 %</a:t>
            </a:r>
          </a:p>
          <a:p>
            <a:r>
              <a:rPr lang="sv-FI" dirty="0"/>
              <a:t>Mycket dåligt 2 %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5946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Vanligaste orsakerna: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- Skolan som orsak (ca 45 svar)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FI" dirty="0"/>
              <a:t>Orkade inte (ca 36 svar)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FI" dirty="0"/>
              <a:t>Mått dåligt (ca 23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Läraren (ca 9 svar)</a:t>
            </a:r>
          </a:p>
          <a:p>
            <a:pPr marL="171450" indent="-171450">
              <a:buFontTx/>
              <a:buChar char="-"/>
            </a:pPr>
            <a:r>
              <a:rPr lang="sv-FI" dirty="0"/>
              <a:t>Maten (ca 4 svar)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1474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Svarsalternativen var: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mamma/pappa/min vårdnadshavare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syskon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min kompis/kompisar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som är viktig för mig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kan prata med en vuxen på skolan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NY FÖR I ÅR: Jag kan prata med andra på internet</a:t>
            </a:r>
            <a:r>
              <a:rPr lang="sv-SE" dirty="0"/>
              <a:t> </a:t>
            </a:r>
          </a:p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Jag har ingen jag kan prata med</a:t>
            </a:r>
            <a:r>
              <a:rPr lang="sv-SE" dirty="0"/>
              <a:t>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14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5275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E5C51-1DFC-4DFA-B0F5-EB61750DE328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8845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61336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startsida</a:t>
            </a:r>
            <a:endParaRPr lang="en-A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CA25-854D-5341-971A-A96337B5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399077"/>
            <a:ext cx="9144000" cy="657225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Underrubrik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AC4AC-E66B-AA48-8280-0947E3AD7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056302"/>
            <a:ext cx="9144000" cy="38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NAMN OCH DATUM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9520-C20B-B942-B273-861ED5C4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4014585"/>
            <a:ext cx="5760720" cy="2860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8DA36-B503-4EA6-9705-51C58A01D3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616" y="5720867"/>
            <a:ext cx="698421" cy="7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1F4AD-EA66-6745-8A59-EC1E613B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C11277-560D-C646-BCB3-E4685AE819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597856D-BE5B-448C-9515-524D989C1265}"/>
              </a:ext>
            </a:extLst>
          </p:cNvPr>
          <p:cNvSpPr txBox="1"/>
          <p:nvPr userDrawn="1"/>
        </p:nvSpPr>
        <p:spPr>
          <a:xfrm>
            <a:off x="10919791" y="6298513"/>
            <a:ext cx="104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>
                <a:solidFill>
                  <a:schemeClr val="bg1"/>
                </a:solidFill>
                <a:latin typeface="Montserrat" panose="00000500000000000000" pitchFamily="2" charset="0"/>
              </a:rPr>
              <a:t>www.asub.ax</a:t>
            </a:r>
          </a:p>
        </p:txBody>
      </p:sp>
    </p:spTree>
    <p:extLst>
      <p:ext uri="{BB962C8B-B14F-4D97-AF65-F5344CB8AC3E}">
        <p14:creationId xmlns:p14="http://schemas.microsoft.com/office/powerpoint/2010/main" val="244788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6562" userDrawn="1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651F4AD-EA66-6745-8A59-EC1E613B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781E6D9-55E5-4CC3-9325-860957E52F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0264C41-8A26-4B95-9CA2-9900E86D0F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0135B6-1C8B-4613-8D25-A6FCAAFB3007}"/>
              </a:ext>
            </a:extLst>
          </p:cNvPr>
          <p:cNvSpPr txBox="1"/>
          <p:nvPr userDrawn="1"/>
        </p:nvSpPr>
        <p:spPr>
          <a:xfrm>
            <a:off x="10919791" y="6298513"/>
            <a:ext cx="104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000" dirty="0">
                <a:solidFill>
                  <a:schemeClr val="bg1"/>
                </a:solidFill>
                <a:latin typeface="Montserrat" panose="00000500000000000000" pitchFamily="2" charset="0"/>
              </a:rPr>
              <a:t>www.asub.ax</a:t>
            </a:r>
          </a:p>
        </p:txBody>
      </p:sp>
    </p:spTree>
    <p:extLst>
      <p:ext uri="{BB962C8B-B14F-4D97-AF65-F5344CB8AC3E}">
        <p14:creationId xmlns:p14="http://schemas.microsoft.com/office/powerpoint/2010/main" val="1382355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6562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06292-4A6D-7C4D-BBBD-4360FEFB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9052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23C08A-749C-1C45-AA15-100F1EF7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CE7B617-C340-4F8E-836D-7954F992C3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7298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06292-4A6D-7C4D-BBBD-4360FEFB2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90520" cy="143256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23C08A-749C-1C45-AA15-100F1EF70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0EF6B2D-F14F-1144-8F43-E62B05BD08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8536A44-0B16-0343-8E56-2664928528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2499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F6743-D2EA-4F48-8E3B-A6A26A0F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B5EDC3-8C41-B443-B24E-CDF0E1C7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8617" y="5723119"/>
            <a:ext cx="687600" cy="76658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19DEB1E-50E2-4E94-B944-5B8C7C76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139718"/>
            <a:ext cx="9144000" cy="657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AX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3CC91DD-E9D7-4EFE-BF37-D84289276CCF}"/>
              </a:ext>
            </a:extLst>
          </p:cNvPr>
          <p:cNvSpPr txBox="1"/>
          <p:nvPr userDrawn="1"/>
        </p:nvSpPr>
        <p:spPr>
          <a:xfrm>
            <a:off x="757238" y="37969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tx2"/>
                </a:solidFill>
                <a:latin typeface="Montserrat" panose="00000500000000000000" pitchFamily="2" charset="0"/>
              </a:rPr>
              <a:t>www.asub.ax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A90BECF-BB16-449A-A031-014802B047C9}"/>
              </a:ext>
            </a:extLst>
          </p:cNvPr>
          <p:cNvSpPr txBox="1"/>
          <p:nvPr userDrawn="1"/>
        </p:nvSpPr>
        <p:spPr>
          <a:xfrm>
            <a:off x="757238" y="2431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Tack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för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visat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intresse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!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6620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3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F6743-D2EA-4F48-8E3B-A6A26A0F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5B0DF21-8E2E-4C7F-9E18-9EFB6DFFABDD}"/>
              </a:ext>
            </a:extLst>
          </p:cNvPr>
          <p:cNvSpPr txBox="1"/>
          <p:nvPr userDrawn="1"/>
        </p:nvSpPr>
        <p:spPr>
          <a:xfrm>
            <a:off x="757238" y="37969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>
                <a:solidFill>
                  <a:schemeClr val="tx2"/>
                </a:solidFill>
                <a:latin typeface="Montserrat" panose="00000500000000000000" pitchFamily="2" charset="0"/>
              </a:rPr>
              <a:t>www.asub.ax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635D2F5-594C-4516-8E42-B4FE1BEFC41F}"/>
              </a:ext>
            </a:extLst>
          </p:cNvPr>
          <p:cNvSpPr txBox="1"/>
          <p:nvPr userDrawn="1"/>
        </p:nvSpPr>
        <p:spPr>
          <a:xfrm>
            <a:off x="757238" y="24318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Tack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för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visat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intresse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!</a:t>
            </a:r>
            <a:endParaRPr lang="sv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F6553C-2F2D-45BA-B495-A42191544C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139718"/>
            <a:ext cx="9144000" cy="657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AX" dirty="0"/>
          </a:p>
        </p:txBody>
      </p:sp>
    </p:spTree>
    <p:extLst>
      <p:ext uri="{BB962C8B-B14F-4D97-AF65-F5344CB8AC3E}">
        <p14:creationId xmlns:p14="http://schemas.microsoft.com/office/powerpoint/2010/main" val="207306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61341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startsida</a:t>
            </a:r>
            <a:endParaRPr lang="en-A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CCA25-854D-5341-971A-A96337B588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399082"/>
            <a:ext cx="9144000" cy="657225"/>
          </a:xfr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Underrubrik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7AC4AC-E66B-AA48-8280-0947E3AD7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4056307"/>
            <a:ext cx="9144000" cy="38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NAMN OCH DATUM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D9520-C20B-B942-B273-861ED5C4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280" y="3997960"/>
            <a:ext cx="5760720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5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an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BEBA71-0792-4C87-B273-01CD4C80D8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8D8FF3D5-B113-4928-8A85-CAB54F3692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4531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llan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4B9A61-509F-4313-B719-71A3EDF21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8067984-20EE-4D0D-B7BE-7D325381D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3005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llansida">
    <p:bg>
      <p:bgPr>
        <a:solidFill>
          <a:srgbClr val="464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719D5E-DF55-477E-A60B-419A1F8F88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1B8838-CA60-42A7-88A2-A5A15D8E37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572901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llan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207FA-DB4E-334D-AE2D-726D80EAE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7960"/>
            <a:ext cx="5770880" cy="28651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29BE8B-C1AB-412D-BBEF-21962A3F0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87A89FC1-1600-4249-B87B-CC2A6465B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bg1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24838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llan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C3E9E-14E0-6D46-8B14-DD21B2DAC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1120" y="3992880"/>
            <a:ext cx="5770880" cy="28651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ABCD30A-0C9A-429D-8856-9E563D5143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2348865"/>
            <a:ext cx="9144000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mellansida</a:t>
            </a:r>
            <a:endParaRPr lang="en-AX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2DDE4C3-13AE-4970-A405-B4BED854C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410712"/>
            <a:ext cx="7078662" cy="1038225"/>
          </a:xfrm>
        </p:spPr>
        <p:txBody>
          <a:bodyPr/>
          <a:lstStyle>
            <a:lvl1pPr marL="0" indent="0">
              <a:buNone/>
              <a:defRPr lang="sv-SE" sz="2400" kern="1200" dirty="0" smtClean="0">
                <a:solidFill>
                  <a:schemeClr val="tx2"/>
                </a:solidFill>
                <a:latin typeface="Montserrat Medium" panose="020B060402020202020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48239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A3A66-90A9-5E41-AAFD-F086C43E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3496" y="6057443"/>
            <a:ext cx="513177" cy="57212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F1CD328-F8A9-4A9F-B283-9AFE0F99BE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14945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702B-73CB-DB4E-8402-917AF2522E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657225"/>
            <a:ext cx="9629567" cy="1037741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undersida</a:t>
            </a:r>
            <a:endParaRPr lang="en-AX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DE21-E36B-9840-82D1-2951E0B46CDD}"/>
              </a:ext>
            </a:extLst>
          </p:cNvPr>
          <p:cNvSpPr txBox="1"/>
          <p:nvPr userDrawn="1"/>
        </p:nvSpPr>
        <p:spPr>
          <a:xfrm>
            <a:off x="3207026" y="2802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X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E3711-27BC-D74D-B225-D71DC387F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95EA79-40FE-074B-9E28-70AD2B1E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6560" y="5425440"/>
            <a:ext cx="2880360" cy="143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A3A66-90A9-5E41-AAFD-F086C43E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3496" y="6057443"/>
            <a:ext cx="513177" cy="572122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2A57624-C89D-1F4C-A469-DB8E6D7D99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96571" y="1695450"/>
            <a:ext cx="4699759" cy="4129088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tx2"/>
                </a:solidFill>
                <a:latin typeface="Montserrat" pitchFamily="2" charset="77"/>
              </a:defRPr>
            </a:lvl2pPr>
            <a:lvl3pPr>
              <a:defRPr sz="1400">
                <a:solidFill>
                  <a:schemeClr val="tx2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2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369044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483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0" r:id="rId2"/>
    <p:sldLayoutId id="2147483662" r:id="rId3"/>
    <p:sldLayoutId id="2147483687" r:id="rId4"/>
    <p:sldLayoutId id="2147483663" r:id="rId5"/>
    <p:sldLayoutId id="2147483665" r:id="rId6"/>
    <p:sldLayoutId id="2147483692" r:id="rId7"/>
    <p:sldLayoutId id="2147483691" r:id="rId8"/>
    <p:sldLayoutId id="2147483668" r:id="rId9"/>
    <p:sldLayoutId id="2147483688" r:id="rId10"/>
    <p:sldLayoutId id="2147483693" r:id="rId11"/>
    <p:sldLayoutId id="2147483690" r:id="rId12"/>
    <p:sldLayoutId id="2147483664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41D7D9A-0B76-4904-92C8-B601D93D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3778831"/>
            <a:ext cx="9144000" cy="836039"/>
          </a:xfrm>
        </p:spPr>
        <p:txBody>
          <a:bodyPr>
            <a:normAutofit/>
          </a:bodyPr>
          <a:lstStyle/>
          <a:p>
            <a:r>
              <a:rPr lang="sv-FI" dirty="0"/>
              <a:t>Högstadieelever på Åland åk 7-9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904778-5C4A-2333-AED2-954CF8413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3" y="5778869"/>
            <a:ext cx="1339763" cy="750267"/>
          </a:xfrm>
          <a:prstGeom prst="rect">
            <a:avLst/>
          </a:prstGeom>
        </p:spPr>
      </p:pic>
      <p:pic>
        <p:nvPicPr>
          <p:cNvPr id="7" name="Bildobjekt 6" descr="En bild som visar text, silhuett&#10;&#10;Automatiskt genererad beskrivning">
            <a:extLst>
              <a:ext uri="{FF2B5EF4-FFF2-40B4-BE49-F238E27FC236}">
                <a16:creationId xmlns:a16="http://schemas.microsoft.com/office/drawing/2014/main" id="{A236A200-4182-C387-6275-798E9C3D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89" y="332199"/>
            <a:ext cx="3239804" cy="274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B476AF97-CD8B-5A4C-E528-39A997089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4320997"/>
            <a:ext cx="9144000" cy="385762"/>
          </a:xfrm>
        </p:spPr>
        <p:txBody>
          <a:bodyPr/>
          <a:lstStyle/>
          <a:p>
            <a:r>
              <a:rPr lang="sv-FI" dirty="0"/>
              <a:t>Oktober 2022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C66BEEC6-962F-DED1-B4A0-3DF12A123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78" y="1365315"/>
            <a:ext cx="7137522" cy="1037741"/>
          </a:xfrm>
        </p:spPr>
        <p:txBody>
          <a:bodyPr>
            <a:normAutofit fontScale="90000"/>
          </a:bodyPr>
          <a:lstStyle/>
          <a:p>
            <a:r>
              <a:rPr lang="sv-FI" dirty="0"/>
              <a:t>Ungdomsundersökning 2022</a:t>
            </a:r>
            <a:br>
              <a:rPr lang="sv-FI" dirty="0"/>
            </a:br>
            <a:r>
              <a:rPr lang="sv-FI" sz="2200" dirty="0"/>
              <a:t>ANDTS-vanorna bland unga på Åland</a:t>
            </a:r>
            <a:br>
              <a:rPr lang="sv-FI" dirty="0"/>
            </a:b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2211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F1346-E837-CF10-5723-D0235763D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Varför har du skolkat?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5661713-336A-0A95-76F8-A8BA0F949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90F096C4-7F9E-83D6-FE68-2F1482395F25}"/>
              </a:ext>
            </a:extLst>
          </p:cNvPr>
          <p:cNvSpPr/>
          <p:nvPr/>
        </p:nvSpPr>
        <p:spPr>
          <a:xfrm>
            <a:off x="1339763" y="2146852"/>
            <a:ext cx="2047613" cy="1814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Har inga orkat åka till skolan</a:t>
            </a:r>
          </a:p>
          <a:p>
            <a:pPr algn="ctr"/>
            <a:r>
              <a:rPr lang="sv-SE" dirty="0"/>
              <a:t>- Pojke åk 7</a:t>
            </a:r>
            <a:endParaRPr lang="sv-FI" dirty="0"/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92D5D153-1EF2-85C1-317F-A571FE18A538}"/>
              </a:ext>
            </a:extLst>
          </p:cNvPr>
          <p:cNvSpPr/>
          <p:nvPr/>
        </p:nvSpPr>
        <p:spPr>
          <a:xfrm>
            <a:off x="4622054" y="1530626"/>
            <a:ext cx="2216068" cy="2101126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jag har mått för dåligt för att gå till skolan</a:t>
            </a:r>
          </a:p>
          <a:p>
            <a:pPr algn="ctr"/>
            <a:r>
              <a:rPr lang="sv-SE" dirty="0"/>
              <a:t>- Flicka åk 8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62C3E3DD-C3B5-9660-5C80-C4AA6D556AF5}"/>
              </a:ext>
            </a:extLst>
          </p:cNvPr>
          <p:cNvSpPr/>
          <p:nvPr/>
        </p:nvSpPr>
        <p:spPr>
          <a:xfrm>
            <a:off x="3180522" y="4589324"/>
            <a:ext cx="1840759" cy="1649896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Skolan är tråkig </a:t>
            </a:r>
          </a:p>
          <a:p>
            <a:pPr algn="ctr"/>
            <a:r>
              <a:rPr lang="sv-FI" dirty="0"/>
              <a:t>- Pojke åk 8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29C39B17-A6A1-5BB7-1BEE-DA8AE3B301BB}"/>
              </a:ext>
            </a:extLst>
          </p:cNvPr>
          <p:cNvSpPr/>
          <p:nvPr/>
        </p:nvSpPr>
        <p:spPr>
          <a:xfrm>
            <a:off x="6151594" y="4325523"/>
            <a:ext cx="1840759" cy="164989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att jag inte trivs där </a:t>
            </a:r>
          </a:p>
          <a:p>
            <a:pPr algn="ctr"/>
            <a:r>
              <a:rPr lang="sv-SE" dirty="0"/>
              <a:t>- Flicka åk 8</a:t>
            </a:r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6B3980C4-50AC-4116-1192-B2AF2DC1A45C}"/>
              </a:ext>
            </a:extLst>
          </p:cNvPr>
          <p:cNvSpPr/>
          <p:nvPr/>
        </p:nvSpPr>
        <p:spPr>
          <a:xfrm>
            <a:off x="7992353" y="795130"/>
            <a:ext cx="2294647" cy="2101126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Orkar </a:t>
            </a:r>
            <a:r>
              <a:rPr lang="sv-SE" dirty="0" err="1"/>
              <a:t>int</a:t>
            </a:r>
            <a:r>
              <a:rPr lang="sv-SE" dirty="0"/>
              <a:t> gå till skolan pg av lärarna eller att man e trött</a:t>
            </a:r>
          </a:p>
          <a:p>
            <a:pPr algn="ctr"/>
            <a:r>
              <a:rPr lang="sv-SE" dirty="0"/>
              <a:t>- Flicka åk 9</a:t>
            </a:r>
            <a:endParaRPr lang="sv-FI" dirty="0"/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7C745EF5-0F10-BC26-17D5-5B6BB0203431}"/>
              </a:ext>
            </a:extLst>
          </p:cNvPr>
          <p:cNvSpPr/>
          <p:nvPr/>
        </p:nvSpPr>
        <p:spPr>
          <a:xfrm>
            <a:off x="9228118" y="3961744"/>
            <a:ext cx="1840759" cy="1649896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har haft ångest</a:t>
            </a:r>
          </a:p>
          <a:p>
            <a:pPr algn="ctr"/>
            <a:r>
              <a:rPr lang="sv-SE" dirty="0"/>
              <a:t>- Pojke åk 8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2217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6" y="657225"/>
            <a:ext cx="11761075" cy="1037741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Vet dina föräldrar var du är på kvällarna?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7AFBB9-5021-2AAE-5927-DF14A5BE2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70E96C-BBF8-9FF4-9074-C969F3D05D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339763" y="1694966"/>
            <a:ext cx="8626927" cy="52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6" y="657225"/>
            <a:ext cx="11761075" cy="1037741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Vet dina föräldrar vem du umgås med?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7AFBB9-5021-2AAE-5927-DF14A5BE2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A2F8AED-E687-F94C-96FD-5D845D89DD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974287" y="1177486"/>
            <a:ext cx="10220935" cy="5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59EC4-757B-1DFE-D880-4485B6FD2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6" y="657225"/>
            <a:ext cx="11761075" cy="1037741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Vet dina föräldrar vem du umgås med?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7AFBB9-5021-2AAE-5927-DF14A5BE2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8A075E-B082-64D2-1EBD-8E0C626DC3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48558" y="1581150"/>
            <a:ext cx="9621322" cy="54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1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87" y="425997"/>
            <a:ext cx="1088871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 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3B999C-4C68-506B-111B-C61BE9369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AC2C85-07C9-11F8-8262-65C43D1B31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831196" y="1631789"/>
            <a:ext cx="10697244" cy="50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C42C4-F1DE-CF3C-939F-C9C754F23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87" y="425997"/>
            <a:ext cx="1088871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Vem kan du prata med om det som är viktigt för dig? 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3B999C-4C68-506B-111B-C61BE9369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67E96C-1E89-970C-DEB0-770870D2A8D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777086" y="1576717"/>
            <a:ext cx="10583718" cy="51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Tobaksbruk </a:t>
            </a:r>
            <a:br>
              <a:rPr lang="sv-FI" dirty="0"/>
            </a:br>
            <a:r>
              <a:rPr lang="sv-FI" sz="1800" dirty="0"/>
              <a:t>Årskurs 7-9</a:t>
            </a:r>
            <a:br>
              <a:rPr lang="sv-FI" dirty="0"/>
            </a:b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C0E06F-24CE-F74F-C4A4-14857F2BB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6CD6C98-B292-8DCE-A375-1FCD04E4FC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590498" y="1829293"/>
            <a:ext cx="8448023" cy="44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B9A3EA-03AF-5E1B-9DAD-7054397D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Tobaksbruk </a:t>
            </a:r>
            <a:br>
              <a:rPr lang="sv-FI" dirty="0"/>
            </a:br>
            <a:r>
              <a:rPr lang="sv-FI" sz="1800" dirty="0"/>
              <a:t>Årskurs 7-9</a:t>
            </a:r>
            <a:br>
              <a:rPr lang="sv-FI" dirty="0"/>
            </a:b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AC0E06F-24CE-F74F-C4A4-14857F2BB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39EA4F-C0EC-379F-49E7-719FF7D83C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202872" y="1595379"/>
            <a:ext cx="9471754" cy="50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0E878-A833-FA95-9FE3-07F7869CE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Hur får du tag på cigaretter? Snus? </a:t>
            </a:r>
            <a:endParaRPr lang="sv-FI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5831C3-2E93-2BE4-60CD-52FAF22AD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FI" dirty="0"/>
              <a:t>De vanligaste sätten att få tag på cigaretter och/eller snus är </a:t>
            </a:r>
            <a:r>
              <a:rPr lang="sv-FI" b="1" dirty="0"/>
              <a:t>följande</a:t>
            </a:r>
            <a:r>
              <a:rPr lang="sv-FI" dirty="0"/>
              <a:t>:</a:t>
            </a:r>
          </a:p>
          <a:p>
            <a:pPr lvl="1"/>
            <a:r>
              <a:rPr lang="sv-SE" dirty="0"/>
              <a:t>Köper själv </a:t>
            </a:r>
          </a:p>
          <a:p>
            <a:pPr lvl="1"/>
            <a:r>
              <a:rPr lang="sv-SE" b="1" dirty="0"/>
              <a:t>Köper av andra </a:t>
            </a:r>
          </a:p>
          <a:p>
            <a:pPr lvl="1"/>
            <a:r>
              <a:rPr lang="sv-SE" b="1" dirty="0"/>
              <a:t>Får/ber av kompisar </a:t>
            </a:r>
          </a:p>
          <a:p>
            <a:pPr lvl="1"/>
            <a:r>
              <a:rPr lang="sv-SE" dirty="0"/>
              <a:t>Från mina föräldrar/vårdnadshavare (med lov) </a:t>
            </a:r>
          </a:p>
          <a:p>
            <a:pPr lvl="1"/>
            <a:r>
              <a:rPr lang="sv-SE" dirty="0"/>
              <a:t>Från mina föräldrar/vårdnadshavare (utan lov) </a:t>
            </a:r>
          </a:p>
          <a:p>
            <a:pPr lvl="1"/>
            <a:r>
              <a:rPr lang="sv-SE" dirty="0"/>
              <a:t>Får av annan person (18 år eller äldre)</a:t>
            </a:r>
          </a:p>
          <a:p>
            <a:pPr marL="457200" lvl="1" indent="0">
              <a:buNone/>
            </a:pPr>
            <a:endParaRPr lang="sv-FI" dirty="0"/>
          </a:p>
          <a:p>
            <a:r>
              <a:rPr lang="sv-FI" dirty="0"/>
              <a:t>De som röker ibland eller varje dag var igenomsnitt </a:t>
            </a:r>
            <a:r>
              <a:rPr lang="sv-FI" b="1" dirty="0"/>
              <a:t>13 år </a:t>
            </a:r>
            <a:r>
              <a:rPr lang="sv-FI" dirty="0"/>
              <a:t>när de började röka</a:t>
            </a:r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2851A1-B1CA-EF32-78A1-5B2306885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Har du druckit alkoholhaltiga drycker</a:t>
            </a:r>
            <a:r>
              <a:rPr lang="sv-FI" sz="3600" dirty="0"/>
              <a:t>? </a:t>
            </a:r>
            <a:r>
              <a:rPr lang="sv-SE" sz="1600" dirty="0"/>
              <a:t>Årskurs 7-9</a:t>
            </a:r>
            <a:endParaRPr lang="sv-FI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454D4F-7F8C-6287-50FD-D9D13848D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5C82497-D229-EB33-0BC0-6465CC8B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51" y="1694966"/>
            <a:ext cx="9241078" cy="50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426C0-E767-48B8-895A-389E942FA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CFAB5E-C02F-400E-BF5A-6BB7BCCBBD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2" y="1532746"/>
            <a:ext cx="9110662" cy="4668029"/>
          </a:xfrm>
        </p:spPr>
        <p:txBody>
          <a:bodyPr>
            <a:normAutofit/>
          </a:bodyPr>
          <a:lstStyle/>
          <a:p>
            <a:r>
              <a:rPr lang="sv-FI" dirty="0"/>
              <a:t>Årlig ungdomsundersökning på Åland för åk 7-9 i högstadiet och åk 1-2 i gymnasiet</a:t>
            </a:r>
          </a:p>
          <a:p>
            <a:r>
              <a:rPr lang="sv-FI" dirty="0"/>
              <a:t>ÅSUB sammanställer och analyserar svaren 2022</a:t>
            </a:r>
          </a:p>
          <a:p>
            <a:pPr marL="0" indent="0">
              <a:buNone/>
            </a:pPr>
            <a:endParaRPr lang="sv-FI" dirty="0"/>
          </a:p>
          <a:p>
            <a:r>
              <a:rPr lang="sv-FI" dirty="0"/>
              <a:t>Ett verktyg för skola, föräldrar, </a:t>
            </a:r>
            <a:r>
              <a:rPr lang="sv-FI" dirty="0" err="1"/>
              <a:t>Fältare</a:t>
            </a:r>
            <a:r>
              <a:rPr lang="sv-FI" dirty="0"/>
              <a:t>, politiker och andra intresserade</a:t>
            </a:r>
          </a:p>
          <a:p>
            <a:r>
              <a:rPr lang="sv-FI" dirty="0"/>
              <a:t>En lokal och aktuell bild av läget</a:t>
            </a:r>
          </a:p>
          <a:p>
            <a:r>
              <a:rPr lang="sv-FI" dirty="0"/>
              <a:t>Stort stöd i Ålands landskapsregerings alkoholpolitiskt program 2022-2024</a:t>
            </a:r>
          </a:p>
          <a:p>
            <a:endParaRPr lang="sv-FI" dirty="0"/>
          </a:p>
          <a:p>
            <a:r>
              <a:rPr lang="sv-FI" dirty="0"/>
              <a:t>ANDTS = Alkohol, Narkotika, Doping, Tobak, Spelande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2ACEA0-B0F3-A042-3E60-162E1418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121" y="2187037"/>
            <a:ext cx="1211669" cy="31459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4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674B737F-1ACC-500A-C6B2-B4C5F7CF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4956" y="2155303"/>
            <a:ext cx="1513964" cy="32405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72A94D7-7F9B-290C-19CD-39CE0CD60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5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/>
              <a:t>Har du druckit alkoholhaltiga drycker</a:t>
            </a:r>
            <a:r>
              <a:rPr lang="sv-FI" sz="3600" dirty="0"/>
              <a:t>? </a:t>
            </a:r>
            <a:r>
              <a:rPr lang="sv-SE" sz="1600" dirty="0"/>
              <a:t>Årskurs 7-9</a:t>
            </a:r>
            <a:endParaRPr lang="sv-FI" sz="1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F1A1B8-14A3-850C-DFC1-68B31A19B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3DE627F-72FE-9285-1E1E-7920523D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64" y="1694966"/>
            <a:ext cx="8995281" cy="47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Alkoholkonsumtion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A921EF-593D-F8E8-59E9-5318EFD84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58BC3B1-FD6E-97BC-FFE1-4F4013A3B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631" y="1813851"/>
            <a:ext cx="8552588" cy="46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2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Alkoholkonsumtion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A921EF-593D-F8E8-59E9-5318EFD84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78B108F-9481-8F6D-FF08-C6152BF33BF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239991" y="1694966"/>
            <a:ext cx="9050139" cy="48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5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05981-F2BE-7142-3D81-2452D1DC0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Alkoholkonsumtion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8A921EF-593D-F8E8-59E9-5318EFD84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137AC14A-8B59-D5EB-E2B7-D6E82CA268E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995362" y="1760031"/>
            <a:ext cx="9629567" cy="47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C05E4-0B80-8019-DCA3-7AD73771F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Hur får du tag på alkohol?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CAD0C0-9428-1125-1B6A-CF0FC289E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7" name="textruta 9">
            <a:extLst>
              <a:ext uri="{FF2B5EF4-FFF2-40B4-BE49-F238E27FC236}">
                <a16:creationId xmlns:a16="http://schemas.microsoft.com/office/drawing/2014/main" id="{606A1856-81EB-EA7A-9BC3-6E16C171D37C}"/>
              </a:ext>
            </a:extLst>
          </p:cNvPr>
          <p:cNvSpPr txBox="1"/>
          <p:nvPr/>
        </p:nvSpPr>
        <p:spPr>
          <a:xfrm>
            <a:off x="9597231" y="1694966"/>
            <a:ext cx="229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uppgett att de druckit alkohol.</a:t>
            </a:r>
          </a:p>
          <a:p>
            <a:r>
              <a:rPr lang="sv-SE" sz="1600" i="1" dirty="0"/>
              <a:t>De svarande kunde välja flera svarsalternativ.</a:t>
            </a:r>
          </a:p>
          <a:p>
            <a:endParaRPr lang="sv-SE" sz="1600" i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B9E53F-59DC-A41D-BFC8-3792D38E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64" y="1268179"/>
            <a:ext cx="9851035" cy="55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6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C05E4-0B80-8019-DCA3-7AD73771F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Hur får du tag på alkohol?</a:t>
            </a:r>
            <a:br>
              <a:rPr lang="sv-FI" dirty="0"/>
            </a:br>
            <a:r>
              <a:rPr lang="sv-FI" sz="1800" dirty="0"/>
              <a:t>Årskurs 7-9</a:t>
            </a: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CAD0C0-9428-1125-1B6A-CF0FC289E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7" name="textruta 9">
            <a:extLst>
              <a:ext uri="{FF2B5EF4-FFF2-40B4-BE49-F238E27FC236}">
                <a16:creationId xmlns:a16="http://schemas.microsoft.com/office/drawing/2014/main" id="{606A1856-81EB-EA7A-9BC3-6E16C171D37C}"/>
              </a:ext>
            </a:extLst>
          </p:cNvPr>
          <p:cNvSpPr txBox="1"/>
          <p:nvPr/>
        </p:nvSpPr>
        <p:spPr>
          <a:xfrm>
            <a:off x="9597231" y="1374873"/>
            <a:ext cx="2293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uppgett att de druckit alkohol. De svarande kunde välja flera svarsalternativ.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CE8A72B-0EC0-A099-C1BF-D69BF9C2D6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766762" y="1330907"/>
            <a:ext cx="9726448" cy="55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5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C05E4-0B80-8019-DCA3-7AD73771F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 i trafiken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4E59D-E258-7092-4BE6-A7248A218A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FI" dirty="0"/>
              <a:t>Har du kört moped/mopedbil/traktor eller bil berusad? </a:t>
            </a:r>
          </a:p>
          <a:p>
            <a:pPr lvl="1"/>
            <a:r>
              <a:rPr lang="sv-FI" dirty="0"/>
              <a:t>12 % av de flickor som </a:t>
            </a:r>
            <a:r>
              <a:rPr lang="sv-FI" b="1" dirty="0"/>
              <a:t>varit berusade</a:t>
            </a:r>
          </a:p>
          <a:p>
            <a:pPr lvl="1"/>
            <a:r>
              <a:rPr lang="sv-FI" dirty="0"/>
              <a:t>21 % av de pojkar som </a:t>
            </a:r>
            <a:r>
              <a:rPr lang="sv-FI" b="1" dirty="0"/>
              <a:t>varit berusade</a:t>
            </a:r>
          </a:p>
          <a:p>
            <a:pPr lvl="1"/>
            <a:r>
              <a:rPr lang="sv-FI" dirty="0"/>
              <a:t>15 % av samtliga som </a:t>
            </a:r>
            <a:r>
              <a:rPr lang="sv-FI" b="1" dirty="0"/>
              <a:t>varit berusade</a:t>
            </a:r>
          </a:p>
          <a:p>
            <a:pPr lvl="1"/>
            <a:endParaRPr lang="sv-FI" dirty="0"/>
          </a:p>
          <a:p>
            <a:r>
              <a:rPr lang="sv-SE" dirty="0"/>
              <a:t>Har du någon gång åkt moped/mopedbil/traktor eller bil med berusad förare?</a:t>
            </a:r>
          </a:p>
          <a:p>
            <a:pPr lvl="1"/>
            <a:r>
              <a:rPr lang="sv-SE" dirty="0"/>
              <a:t>7 % av samtliga flickor</a:t>
            </a:r>
          </a:p>
          <a:p>
            <a:pPr lvl="1"/>
            <a:r>
              <a:rPr lang="sv-SE" dirty="0"/>
              <a:t>6 % av samtliga pojkar</a:t>
            </a:r>
          </a:p>
          <a:p>
            <a:pPr lvl="1"/>
            <a:r>
              <a:rPr lang="sv-SE" dirty="0"/>
              <a:t>6 % samtliga totalt</a:t>
            </a:r>
            <a:r>
              <a:rPr lang="sv-FI" dirty="0"/>
              <a:t>  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CAD0C0-9428-1125-1B6A-CF0FC289E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0DA5F-717B-574C-AA94-A78C4ABAE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Varför har du åkt med berusad förare eller kört berusad?</a:t>
            </a: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F87B3A-2DE8-1BD4-2ED6-BD379476A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CA372904-3245-25BB-45CF-C6420E654808}"/>
              </a:ext>
            </a:extLst>
          </p:cNvPr>
          <p:cNvSpPr/>
          <p:nvPr/>
        </p:nvSpPr>
        <p:spPr>
          <a:xfrm>
            <a:off x="7321539" y="4313583"/>
            <a:ext cx="2180270" cy="203496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hade inget val, med min farsa</a:t>
            </a:r>
          </a:p>
          <a:p>
            <a:pPr algn="ctr"/>
            <a:r>
              <a:rPr lang="sv-SE" dirty="0"/>
              <a:t>- Pojke åk 7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07726BF3-C471-6C5D-0C86-2598D92621D9}"/>
              </a:ext>
            </a:extLst>
          </p:cNvPr>
          <p:cNvSpPr/>
          <p:nvPr/>
        </p:nvSpPr>
        <p:spPr>
          <a:xfrm>
            <a:off x="5774995" y="1575696"/>
            <a:ext cx="2394970" cy="2206383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att jag skulle hem och ingen annan kunde köra</a:t>
            </a:r>
          </a:p>
          <a:p>
            <a:pPr algn="ctr"/>
            <a:r>
              <a:rPr lang="sv-SE" dirty="0"/>
              <a:t>- Pojke åk 9</a:t>
            </a:r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759B6410-86E2-B944-4882-11F940C1A467}"/>
              </a:ext>
            </a:extLst>
          </p:cNvPr>
          <p:cNvSpPr/>
          <p:nvPr/>
        </p:nvSpPr>
        <p:spPr>
          <a:xfrm>
            <a:off x="1490040" y="2981739"/>
            <a:ext cx="2606072" cy="2541863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Har inte vetat att personen varit berusad förens efter jag fått skjuts</a:t>
            </a:r>
          </a:p>
          <a:p>
            <a:pPr algn="ctr"/>
            <a:r>
              <a:rPr lang="sv-SE" dirty="0"/>
              <a:t>- Flicka åk 9</a:t>
            </a:r>
          </a:p>
        </p:txBody>
      </p:sp>
    </p:spTree>
    <p:extLst>
      <p:ext uri="{BB962C8B-B14F-4D97-AF65-F5344CB8AC3E}">
        <p14:creationId xmlns:p14="http://schemas.microsoft.com/office/powerpoint/2010/main" val="81063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87F7B-6AC1-B1DC-C5F0-56F1AD3F6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530225"/>
            <a:ext cx="12001500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Oroar du dig för någon närståendes alkoholvanor?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12F964-00D7-D12D-2D6F-DD3FB0437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2BAE60F-2E3D-027B-F90E-396B518A63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204906" y="1567966"/>
            <a:ext cx="9595772" cy="54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71" y="335678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Tillåter dina föräldrar att du dricker - om du skulle dricka alkohol?</a:t>
            </a:r>
            <a:br>
              <a:rPr lang="sv-FI" dirty="0"/>
            </a:br>
            <a:r>
              <a:rPr lang="sv-SE" sz="1800" dirty="0"/>
              <a:t>Årskurs 7-9</a:t>
            </a:r>
            <a:endParaRPr lang="sv-FI" sz="1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334FC7-2137-7E4B-F2EF-6E721F9E0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055E5B5-2572-7749-1F52-FBF3BFA5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7" y="1359779"/>
            <a:ext cx="9629567" cy="54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8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3E17C-D98E-E8B9-A008-701670E54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Antal deltagare på högstadiet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977759-5518-A68F-0A09-B195A5F75C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1695450"/>
            <a:ext cx="9629566" cy="4328160"/>
          </a:xfrm>
        </p:spPr>
        <p:txBody>
          <a:bodyPr>
            <a:normAutofit/>
          </a:bodyPr>
          <a:lstStyle/>
          <a:p>
            <a:r>
              <a:rPr lang="sv-FI" dirty="0"/>
              <a:t>Åk 7: 270 elever*				</a:t>
            </a:r>
            <a:r>
              <a:rPr lang="sv-FI" sz="1600" dirty="0"/>
              <a:t>* Endast de elever med som fyllt 13 år</a:t>
            </a:r>
            <a:endParaRPr lang="sv-FI" dirty="0"/>
          </a:p>
          <a:p>
            <a:r>
              <a:rPr lang="sv-FI" dirty="0"/>
              <a:t>Åk 8: 258 elever</a:t>
            </a:r>
          </a:p>
          <a:p>
            <a:r>
              <a:rPr lang="sv-FI" dirty="0"/>
              <a:t>Åk 9: 282 elever</a:t>
            </a:r>
          </a:p>
          <a:p>
            <a:endParaRPr lang="sv-FI" dirty="0"/>
          </a:p>
          <a:p>
            <a:r>
              <a:rPr lang="sv-FI" dirty="0"/>
              <a:t>411 flickor</a:t>
            </a:r>
          </a:p>
          <a:p>
            <a:r>
              <a:rPr lang="sv-FI" dirty="0"/>
              <a:t>399 pojkar</a:t>
            </a:r>
          </a:p>
          <a:p>
            <a:endParaRPr lang="sv-FI" dirty="0"/>
          </a:p>
          <a:p>
            <a:r>
              <a:rPr lang="sv-FI" b="1" dirty="0"/>
              <a:t>Totalt 810 svarande i samtliga högstadieskolor på Åland</a:t>
            </a:r>
          </a:p>
          <a:p>
            <a:pPr marL="0" indent="0">
              <a:buNone/>
            </a:pPr>
            <a:endParaRPr lang="sv-FI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54B5A8-E937-5B0F-776E-8BAB3D00F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364569"/>
            <a:ext cx="9629567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Tillåter dina föräldrar att du dricker - om du skulle dricka alkohol?</a:t>
            </a:r>
            <a:br>
              <a:rPr lang="sv-FI" dirty="0"/>
            </a:br>
            <a:r>
              <a:rPr lang="sv-FI" sz="1800" dirty="0"/>
              <a:t>Årskurs 7-9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72C17E-AE1B-BC38-4530-7C89DE6FE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0F3F064-F8D5-8A94-76A3-803FD415E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732" y="1402310"/>
            <a:ext cx="9496095" cy="54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2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93C06-5D2C-8147-1AE6-40EB8E3AB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Restriktivitet hos föräldrar</a:t>
            </a:r>
            <a:br>
              <a:rPr lang="sv-FI" dirty="0"/>
            </a:br>
            <a:r>
              <a:rPr lang="sv-FI" sz="1800" dirty="0"/>
              <a:t>Årskurs 7-9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72C17E-AE1B-BC38-4530-7C89DE6FE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F85087-E2C8-28C6-6182-BF029C8256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213323" y="1486727"/>
            <a:ext cx="9183005" cy="5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3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35105-9D36-CC29-B242-261982D4A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2599"/>
            <a:ext cx="12111990" cy="1622114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Orsaker att inte dricka alkohol,</a:t>
            </a:r>
            <a:br>
              <a:rPr lang="sv-FI" dirty="0"/>
            </a:br>
            <a:r>
              <a:rPr lang="sv-FI" dirty="0"/>
              <a:t> </a:t>
            </a:r>
            <a:r>
              <a:rPr lang="sv-FI" sz="4000" dirty="0"/>
              <a:t>svarsalternativet ”mycket viktigt”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9350C32-1CA0-1C88-B067-E880E12FC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F8B101-C573-2ED8-05C0-C408CB4DF5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83159" y="1776688"/>
            <a:ext cx="119456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9002F-9464-5B3C-C2DB-852C45A20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Andra orsaker till att inte dricka sig berusad eller inte dricka alls</a:t>
            </a: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70FE22B-BCF9-EB2E-1D17-36046CB64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F1D036FF-010E-EEE5-6C8B-23BE4B243D8B}"/>
              </a:ext>
            </a:extLst>
          </p:cNvPr>
          <p:cNvSpPr/>
          <p:nvPr/>
        </p:nvSpPr>
        <p:spPr>
          <a:xfrm>
            <a:off x="6827453" y="4629650"/>
            <a:ext cx="1859347" cy="17254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Man blir våldsam</a:t>
            </a:r>
          </a:p>
          <a:p>
            <a:pPr algn="ctr"/>
            <a:r>
              <a:rPr lang="sv-SE" dirty="0"/>
              <a:t>- Pojke åk 7 </a:t>
            </a:r>
            <a:endParaRPr lang="sv-FI" dirty="0"/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1684B09B-D8E3-32A4-EEDE-A29A6C3BCF71}"/>
              </a:ext>
            </a:extLst>
          </p:cNvPr>
          <p:cNvSpPr/>
          <p:nvPr/>
        </p:nvSpPr>
        <p:spPr>
          <a:xfrm>
            <a:off x="1176411" y="1694966"/>
            <a:ext cx="2135621" cy="2078261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förstår inte varför man vill dricka </a:t>
            </a:r>
          </a:p>
          <a:p>
            <a:pPr algn="ctr"/>
            <a:r>
              <a:rPr lang="sv-SE" dirty="0"/>
              <a:t>- Flicka åk 7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1F28FF74-05F6-717E-1443-64B6E932218C}"/>
              </a:ext>
            </a:extLst>
          </p:cNvPr>
          <p:cNvSpPr/>
          <p:nvPr/>
        </p:nvSpPr>
        <p:spPr>
          <a:xfrm>
            <a:off x="2237488" y="4104862"/>
            <a:ext cx="2292625" cy="209591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Man vill inte skada sig själv och andra människor</a:t>
            </a:r>
          </a:p>
          <a:p>
            <a:pPr algn="ctr"/>
            <a:r>
              <a:rPr lang="sv-SE" dirty="0"/>
              <a:t>- Flicka åk 7 </a:t>
            </a:r>
            <a:endParaRPr lang="sv-FI" dirty="0"/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361B6D35-E6FD-A999-C0BC-F25B39FBEA2C}"/>
              </a:ext>
            </a:extLst>
          </p:cNvPr>
          <p:cNvSpPr/>
          <p:nvPr/>
        </p:nvSpPr>
        <p:spPr>
          <a:xfrm>
            <a:off x="4530113" y="1906655"/>
            <a:ext cx="2828356" cy="249142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är ohälsosamt och du kan bli beroende. Alkohol kostar också väldigt mycket</a:t>
            </a:r>
          </a:p>
          <a:p>
            <a:pPr algn="ctr"/>
            <a:r>
              <a:rPr lang="sv-SE" dirty="0"/>
              <a:t>- Pojke åk 9</a:t>
            </a:r>
            <a:endParaRPr lang="sv-FI" dirty="0"/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3E1784A6-6FBB-0DA1-D219-CE9C7D56D86E}"/>
              </a:ext>
            </a:extLst>
          </p:cNvPr>
          <p:cNvSpPr/>
          <p:nvPr/>
        </p:nvSpPr>
        <p:spPr>
          <a:xfrm>
            <a:off x="9412357" y="657225"/>
            <a:ext cx="2429469" cy="2078261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 nödvändigt, finns inte något positivt med det</a:t>
            </a:r>
          </a:p>
          <a:p>
            <a:pPr algn="ctr"/>
            <a:r>
              <a:rPr lang="sv-SE" dirty="0"/>
              <a:t>- Flicka åk 8</a:t>
            </a:r>
            <a:endParaRPr lang="sv-FI" dirty="0"/>
          </a:p>
        </p:txBody>
      </p:sp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420F72B7-848D-9437-BC46-DAC5C2D926AC}"/>
              </a:ext>
            </a:extLst>
          </p:cNvPr>
          <p:cNvSpPr/>
          <p:nvPr/>
        </p:nvSpPr>
        <p:spPr>
          <a:xfrm>
            <a:off x="9220927" y="3429000"/>
            <a:ext cx="2623931" cy="2401301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dricker inte för att det är dåligt och ohälsosamt plus jag är ”under age”</a:t>
            </a:r>
          </a:p>
          <a:p>
            <a:pPr algn="ctr"/>
            <a:r>
              <a:rPr lang="sv-SE" dirty="0"/>
              <a:t>- Pojke åk 7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41253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105B2-9C32-ED5D-A50A-664A6BBD9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FI" dirty="0"/>
              <a:t>Spelar du mobil-/dataspel? </a:t>
            </a:r>
            <a:br>
              <a:rPr lang="sv-FI" dirty="0"/>
            </a:br>
            <a:r>
              <a:rPr lang="sv-FI" sz="1800" dirty="0"/>
              <a:t>Årskurs 7-9</a:t>
            </a:r>
            <a:br>
              <a:rPr lang="sv-FI" dirty="0"/>
            </a:br>
            <a:endParaRPr lang="sv-FI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6A74DAC-CA4E-1D14-7C42-040622D6C6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66762" y="1364455"/>
            <a:ext cx="9531668" cy="54466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A2E6CD2-18F3-8B48-8ADC-25D574BF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3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105B2-9C32-ED5D-A50A-664A6BBD9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Spelar du mobil-/dataspel?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2E6CD2-18F3-8B48-8ADC-25D574BFA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E99F34-83B7-25E2-0FD5-61D5C5127B1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871418" y="1364455"/>
            <a:ext cx="9255562" cy="52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50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CA027-BFA3-86F7-7F6C-8792ED69F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Ingår det pengar i ditt spelande?</a:t>
            </a:r>
            <a:r>
              <a:rPr lang="sv-FI" dirty="0">
                <a:solidFill>
                  <a:srgbClr val="FF0000"/>
                </a:solidFill>
              </a:rPr>
              <a:t> </a:t>
            </a: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140A24-42F7-E4B9-B6A4-2A4931637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textruta 9">
            <a:extLst>
              <a:ext uri="{FF2B5EF4-FFF2-40B4-BE49-F238E27FC236}">
                <a16:creationId xmlns:a16="http://schemas.microsoft.com/office/drawing/2014/main" id="{C6365477-340B-A75F-44B4-397CD886AB6E}"/>
              </a:ext>
            </a:extLst>
          </p:cNvPr>
          <p:cNvSpPr txBox="1"/>
          <p:nvPr/>
        </p:nvSpPr>
        <p:spPr>
          <a:xfrm>
            <a:off x="9597231" y="1694966"/>
            <a:ext cx="22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Procenten avser endast de elever som uppgett att de spelar mobil-/dataspel.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F45427-E47F-C296-74E7-D17CF4A6C0AA}"/>
              </a:ext>
            </a:extLst>
          </p:cNvPr>
          <p:cNvSpPr txBox="1"/>
          <p:nvPr/>
        </p:nvSpPr>
        <p:spPr>
          <a:xfrm>
            <a:off x="9597230" y="4791506"/>
            <a:ext cx="2293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i="1" dirty="0"/>
              <a:t>Totalt 7 % av samtliga svarande har någon i familjen som spelar om pengar.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B76BB7-1699-FAB7-CC86-190805074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1" y="1718792"/>
            <a:ext cx="8993615" cy="51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4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Narkotika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88C5FF-2C72-E60F-ECDD-248EC86B37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14318" y="1489710"/>
            <a:ext cx="9634538" cy="550545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9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Narkotika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B1B91D-5899-FD49-0ABB-FBA8F9D556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149941" y="1238726"/>
            <a:ext cx="9479959" cy="54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03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Narkotika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8CC0C8A-633C-139B-230F-DB9F649BB9F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133298" y="1475295"/>
            <a:ext cx="8766076" cy="53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13643A83-51DA-0EB9-2A34-A0AE41BE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527551"/>
            <a:ext cx="9629567" cy="1037741"/>
          </a:xfrm>
        </p:spPr>
        <p:txBody>
          <a:bodyPr>
            <a:normAutofit/>
          </a:bodyPr>
          <a:lstStyle/>
          <a:p>
            <a:pPr algn="ctr"/>
            <a:r>
              <a:rPr lang="sv-FI" dirty="0"/>
              <a:t>Hur mår du rent allmänt?</a:t>
            </a:r>
            <a:br>
              <a:rPr lang="sv-FI" dirty="0"/>
            </a:br>
            <a:r>
              <a:rPr lang="sv-FI" sz="1600" dirty="0"/>
              <a:t>Årskurs 7-9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82FDA9-B636-FA3B-99BA-2CECE14F7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426AC017-05F1-4DE0-E41F-CCAE1EFF34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994966" y="1384300"/>
            <a:ext cx="10040505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68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0CC30-A0EE-B91D-51F0-062023AAB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Har du blandat alkohol och läkemedel för att bli berusad?</a:t>
            </a:r>
            <a:br>
              <a:rPr lang="sv-SE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90CA07-606A-655C-F4BE-340C01BB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532DED-FDAB-9ED5-5E83-C31F80BE52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763" y="2756837"/>
            <a:ext cx="9629566" cy="4129088"/>
          </a:xfrm>
        </p:spPr>
        <p:txBody>
          <a:bodyPr/>
          <a:lstStyle/>
          <a:p>
            <a:r>
              <a:rPr lang="sv-FI" dirty="0"/>
              <a:t>16 % av de flickor som </a:t>
            </a:r>
            <a:r>
              <a:rPr lang="sv-FI" b="1" dirty="0"/>
              <a:t>druckit alkohol</a:t>
            </a:r>
          </a:p>
          <a:p>
            <a:r>
              <a:rPr lang="sv-FI" dirty="0"/>
              <a:t>17 % av de pojkar som </a:t>
            </a:r>
            <a:r>
              <a:rPr lang="sv-FI" b="1" dirty="0"/>
              <a:t>druckit alkohol </a:t>
            </a:r>
          </a:p>
          <a:p>
            <a:endParaRPr lang="sv-FI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958706-7E92-33F7-0EC2-B70DBB2E0D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9121" y="2187037"/>
            <a:ext cx="1211669" cy="314591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7" name="Platshållare för innehåll 4" descr="En bild som visar clipart&#10;&#10;Automatiskt genererad beskrivning">
            <a:extLst>
              <a:ext uri="{FF2B5EF4-FFF2-40B4-BE49-F238E27FC236}">
                <a16:creationId xmlns:a16="http://schemas.microsoft.com/office/drawing/2014/main" id="{749FC45F-B922-7DAD-2763-AA9EA668C3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4956" y="2155303"/>
            <a:ext cx="1513964" cy="32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9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D39D0-E3F8-EB25-72A6-8A65C6114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829" y="223243"/>
            <a:ext cx="11033858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Berusningsdrickande och några samband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C49D89-8B41-038A-3E08-4143EB56A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20EE79-970D-9094-6F93-D553630C8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555727"/>
              </p:ext>
            </p:extLst>
          </p:nvPr>
        </p:nvGraphicFramePr>
        <p:xfrm>
          <a:off x="1186611" y="1341783"/>
          <a:ext cx="8768333" cy="515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1E7B55FA-421B-2AB5-56C6-BFF9D2C20F34}"/>
              </a:ext>
            </a:extLst>
          </p:cNvPr>
          <p:cNvSpPr txBox="1"/>
          <p:nvPr/>
        </p:nvSpPr>
        <p:spPr>
          <a:xfrm>
            <a:off x="1902532" y="4040759"/>
            <a:ext cx="1473256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sz="1500" dirty="0"/>
              <a:t>Har rökt/</a:t>
            </a:r>
          </a:p>
          <a:p>
            <a:pPr algn="ctr"/>
            <a:r>
              <a:rPr lang="sv-FI" sz="1500" dirty="0"/>
              <a:t>snusat/ druckit alkohol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0D64FE3-61A1-0FA7-3390-65D5C66A4D58}"/>
              </a:ext>
            </a:extLst>
          </p:cNvPr>
          <p:cNvSpPr txBox="1"/>
          <p:nvPr/>
        </p:nvSpPr>
        <p:spPr>
          <a:xfrm>
            <a:off x="7802917" y="4948220"/>
            <a:ext cx="118108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sz="1500" dirty="0"/>
              <a:t>Blandat alkohol med läkemedel</a:t>
            </a: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BE8E5C9D-A278-4931-A2C0-F028C9755E60}"/>
              </a:ext>
            </a:extLst>
          </p:cNvPr>
          <p:cNvSpPr/>
          <p:nvPr/>
        </p:nvSpPr>
        <p:spPr>
          <a:xfrm>
            <a:off x="4991003" y="3568711"/>
            <a:ext cx="1181083" cy="471782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313F3C9-D0FC-CD20-4712-243E1D4A9E14}"/>
              </a:ext>
            </a:extLst>
          </p:cNvPr>
          <p:cNvSpPr txBox="1"/>
          <p:nvPr/>
        </p:nvSpPr>
        <p:spPr>
          <a:xfrm>
            <a:off x="5916717" y="2138981"/>
            <a:ext cx="118108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sz="1500" dirty="0"/>
              <a:t>Kört berusad</a:t>
            </a:r>
          </a:p>
        </p:txBody>
      </p:sp>
      <p:sp>
        <p:nvSpPr>
          <p:cNvPr id="17" name="Pil: vänster-höger 16">
            <a:extLst>
              <a:ext uri="{FF2B5EF4-FFF2-40B4-BE49-F238E27FC236}">
                <a16:creationId xmlns:a16="http://schemas.microsoft.com/office/drawing/2014/main" id="{A5054E77-8063-F601-CF53-3FD398FDB0D2}"/>
              </a:ext>
            </a:extLst>
          </p:cNvPr>
          <p:cNvSpPr/>
          <p:nvPr/>
        </p:nvSpPr>
        <p:spPr>
          <a:xfrm>
            <a:off x="4970947" y="2590181"/>
            <a:ext cx="1181083" cy="471782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2" name="Pil: upp-ned 21">
            <a:extLst>
              <a:ext uri="{FF2B5EF4-FFF2-40B4-BE49-F238E27FC236}">
                <a16:creationId xmlns:a16="http://schemas.microsoft.com/office/drawing/2014/main" id="{A0CF066A-392E-1675-CE26-E9CB60AFCDB4}"/>
              </a:ext>
            </a:extLst>
          </p:cNvPr>
          <p:cNvSpPr/>
          <p:nvPr/>
        </p:nvSpPr>
        <p:spPr>
          <a:xfrm>
            <a:off x="4318807" y="3836770"/>
            <a:ext cx="499661" cy="1111450"/>
          </a:xfrm>
          <a:prstGeom prst="up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3" name="Pil: vänster-höger 2">
            <a:extLst>
              <a:ext uri="{FF2B5EF4-FFF2-40B4-BE49-F238E27FC236}">
                <a16:creationId xmlns:a16="http://schemas.microsoft.com/office/drawing/2014/main" id="{C917D169-1418-95B0-8322-46B103BBA88F}"/>
              </a:ext>
            </a:extLst>
          </p:cNvPr>
          <p:cNvSpPr/>
          <p:nvPr/>
        </p:nvSpPr>
        <p:spPr>
          <a:xfrm>
            <a:off x="8526162" y="987048"/>
            <a:ext cx="3509319" cy="1438636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Ett statistisk signifikant samband</a:t>
            </a:r>
          </a:p>
        </p:txBody>
      </p:sp>
    </p:spTree>
    <p:extLst>
      <p:ext uri="{BB962C8B-B14F-4D97-AF65-F5344CB8AC3E}">
        <p14:creationId xmlns:p14="http://schemas.microsoft.com/office/powerpoint/2010/main" val="3779614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60DAB6-6A42-8C5D-4FD9-7598D6412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Tobak</a:t>
            </a:r>
            <a:br>
              <a:rPr lang="sv-FI" dirty="0"/>
            </a:br>
            <a:r>
              <a:rPr lang="sv-FI" sz="1800" dirty="0"/>
              <a:t>Från årskurs 7-9 till åk I-II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9319C1-874C-BCCC-6BE9-AE1811E14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C7F6875-4672-30BD-9FE3-31E8D77D50F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339763" y="1694966"/>
            <a:ext cx="8639677" cy="50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2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60DAB6-6A42-8C5D-4FD9-7598D6412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Alkohol</a:t>
            </a:r>
            <a:br>
              <a:rPr lang="sv-FI" dirty="0"/>
            </a:br>
            <a:r>
              <a:rPr lang="sv-FI" sz="1800" dirty="0"/>
              <a:t>Från årskurs 7-9 till åk I-II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9319C1-874C-BCCC-6BE9-AE1811E14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A1FB074-08B2-127D-A2DD-CD40F69BC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75" y="1495548"/>
            <a:ext cx="8526635" cy="54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79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60DAB6-6A42-8C5D-4FD9-7598D6412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Narkotika</a:t>
            </a:r>
            <a:br>
              <a:rPr lang="sv-FI" dirty="0"/>
            </a:br>
            <a:r>
              <a:rPr lang="sv-FI" sz="1800" dirty="0"/>
              <a:t>Från årskurs 7-9 till åk I-II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9319C1-874C-BCCC-6BE9-AE1811E14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911778-CAA7-FF4C-8095-95795F4E45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459032" y="1486728"/>
            <a:ext cx="8738515" cy="58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3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9002F-9464-5B3C-C2DB-852C45A20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Avslutande tankar</a:t>
            </a:r>
            <a:endParaRPr lang="sv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70FE22B-BCF9-EB2E-1D17-36046CB64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F1D036FF-010E-EEE5-6C8B-23BE4B243D8B}"/>
              </a:ext>
            </a:extLst>
          </p:cNvPr>
          <p:cNvSpPr/>
          <p:nvPr/>
        </p:nvSpPr>
        <p:spPr>
          <a:xfrm>
            <a:off x="380422" y="1662392"/>
            <a:ext cx="2504661" cy="23876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är orolig för att min klasskompis dricker/ kommer börja dricka i ung ålder</a:t>
            </a:r>
          </a:p>
          <a:p>
            <a:pPr algn="ctr"/>
            <a:r>
              <a:rPr lang="sv-SE" dirty="0"/>
              <a:t>- Pojke åk 8</a:t>
            </a:r>
            <a:endParaRPr lang="sv-FI" dirty="0"/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1684B09B-D8E3-32A4-EEDE-A29A6C3BCF71}"/>
              </a:ext>
            </a:extLst>
          </p:cNvPr>
          <p:cNvSpPr/>
          <p:nvPr/>
        </p:nvSpPr>
        <p:spPr>
          <a:xfrm>
            <a:off x="7660736" y="4071101"/>
            <a:ext cx="2661026" cy="238572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Många vet inte vad dom ska göra när deras vänner använder t.ex. </a:t>
            </a:r>
            <a:r>
              <a:rPr lang="sv-SE" dirty="0" err="1"/>
              <a:t>elcigarett</a:t>
            </a:r>
            <a:r>
              <a:rPr lang="sv-SE" dirty="0"/>
              <a:t> </a:t>
            </a:r>
            <a:r>
              <a:rPr lang="sv-SE" dirty="0" err="1"/>
              <a:t>o.s.v</a:t>
            </a:r>
            <a:endParaRPr lang="sv-SE" dirty="0"/>
          </a:p>
          <a:p>
            <a:pPr algn="ctr"/>
            <a:r>
              <a:rPr lang="sv-SE" dirty="0"/>
              <a:t>- Flicka åk 7</a:t>
            </a:r>
            <a:endParaRPr lang="sv-FI" dirty="0"/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1F28FF74-05F6-717E-1443-64B6E932218C}"/>
              </a:ext>
            </a:extLst>
          </p:cNvPr>
          <p:cNvSpPr/>
          <p:nvPr/>
        </p:nvSpPr>
        <p:spPr>
          <a:xfrm>
            <a:off x="2323349" y="3115963"/>
            <a:ext cx="3819688" cy="333092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tycker att man borde prata mera om psykisk ohälsa i skolor så att folk blir mer medvetna om det. Eftersom i ungdomskulturen är det vanligt att skoja om ångest, panikattacker o.s.v. </a:t>
            </a:r>
          </a:p>
          <a:p>
            <a:pPr algn="ctr"/>
            <a:r>
              <a:rPr lang="sv-SE" dirty="0"/>
              <a:t>- Flicka åk 9</a:t>
            </a:r>
            <a:endParaRPr lang="sv-FI" dirty="0"/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361B6D35-E6FD-A999-C0BC-F25B39FBEA2C}"/>
              </a:ext>
            </a:extLst>
          </p:cNvPr>
          <p:cNvSpPr/>
          <p:nvPr/>
        </p:nvSpPr>
        <p:spPr>
          <a:xfrm>
            <a:off x="5920482" y="1488282"/>
            <a:ext cx="2885587" cy="273584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Jag är ganska oroad för väldigt många unga jag känner till håller på med sådana saker som att röka och dricka </a:t>
            </a:r>
          </a:p>
          <a:p>
            <a:pPr algn="ctr"/>
            <a:r>
              <a:rPr lang="sv-SE" dirty="0"/>
              <a:t>- Pojke åk 7</a:t>
            </a:r>
            <a:endParaRPr lang="sv-FI" dirty="0"/>
          </a:p>
        </p:txBody>
      </p:sp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3E1784A6-6FBB-0DA1-D219-CE9C7D56D86E}"/>
              </a:ext>
            </a:extLst>
          </p:cNvPr>
          <p:cNvSpPr/>
          <p:nvPr/>
        </p:nvSpPr>
        <p:spPr>
          <a:xfrm>
            <a:off x="9176429" y="496957"/>
            <a:ext cx="2835437" cy="2932043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Mina [vårdnadshavare] bråkar mycket och dom kastar också oftast saker när dom är fulla/berusad</a:t>
            </a:r>
          </a:p>
          <a:p>
            <a:pPr algn="ctr"/>
            <a:r>
              <a:rPr lang="sv-SE" dirty="0"/>
              <a:t>- Pojke åk 7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40736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37EB84F-5822-4B90-B83E-8FF4F2C53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Se mera om drogförebyggande arbete på www.folkhalsan.ax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4B99F4-C523-8A20-FA5C-D0F9C95E5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4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373B2-DF83-4EB2-7335-D341F59CC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1" y="527551"/>
            <a:ext cx="9629567" cy="1037741"/>
          </a:xfrm>
        </p:spPr>
        <p:txBody>
          <a:bodyPr/>
          <a:lstStyle/>
          <a:p>
            <a:pPr algn="ctr"/>
            <a:r>
              <a:rPr lang="sv-FI" dirty="0"/>
              <a:t>Hur mår du rent allmänt?</a:t>
            </a:r>
            <a:br>
              <a:rPr lang="sv-FI" dirty="0"/>
            </a:br>
            <a:r>
              <a:rPr lang="sv-FI" sz="1600" dirty="0"/>
              <a:t>Årskurs 7-9</a:t>
            </a:r>
            <a:endParaRPr lang="sv-FI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8C2B112-D260-198D-918C-C7E9B80F3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879E6FB-915D-70DB-709C-E122C89C5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08" y="1217061"/>
            <a:ext cx="9106139" cy="48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0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823A9-49DF-A82F-93D0-1E691155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456" y="657225"/>
            <a:ext cx="11225048" cy="1037741"/>
          </a:xfrm>
        </p:spPr>
        <p:txBody>
          <a:bodyPr>
            <a:normAutofit fontScale="90000"/>
          </a:bodyPr>
          <a:lstStyle/>
          <a:p>
            <a:pPr algn="ctr"/>
            <a:r>
              <a:rPr lang="sv-FI" dirty="0"/>
              <a:t>Deltar du i någon organiserad fritidsaktivitet?</a:t>
            </a:r>
            <a:r>
              <a:rPr lang="sv-FI" sz="4000" dirty="0"/>
              <a:t> </a:t>
            </a: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AE10B0-2365-A1F5-1F11-74C7D7122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9AD6A06-B107-E0A2-FB46-C94C1A48773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462456" y="1481141"/>
            <a:ext cx="9493622" cy="4719634"/>
          </a:xfrm>
          <a:prstGeom prst="rect">
            <a:avLst/>
          </a:prstGeom>
        </p:spPr>
      </p:pic>
      <p:sp>
        <p:nvSpPr>
          <p:cNvPr id="3" name="textruta 9">
            <a:extLst>
              <a:ext uri="{FF2B5EF4-FFF2-40B4-BE49-F238E27FC236}">
                <a16:creationId xmlns:a16="http://schemas.microsoft.com/office/drawing/2014/main" id="{B2F131FF-A2C3-EDFF-5305-C54A8779A649}"/>
              </a:ext>
            </a:extLst>
          </p:cNvPr>
          <p:cNvSpPr txBox="1"/>
          <p:nvPr/>
        </p:nvSpPr>
        <p:spPr>
          <a:xfrm>
            <a:off x="9674823" y="1481141"/>
            <a:ext cx="2293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/>
              <a:t>Totalt 38 % av eleverna deltar </a:t>
            </a:r>
            <a:r>
              <a:rPr lang="sv-SE" sz="1600" b="1" i="1" dirty="0"/>
              <a:t>inte</a:t>
            </a:r>
            <a:r>
              <a:rPr lang="sv-SE" sz="1600" i="1" dirty="0"/>
              <a:t> i någon organiserad fritidsaktivitet </a:t>
            </a:r>
          </a:p>
          <a:p>
            <a:r>
              <a:rPr lang="sv-SE" sz="1600" i="1" dirty="0"/>
              <a:t>(36 % år 2021)</a:t>
            </a:r>
          </a:p>
        </p:txBody>
      </p:sp>
    </p:spTree>
    <p:extLst>
      <p:ext uri="{BB962C8B-B14F-4D97-AF65-F5344CB8AC3E}">
        <p14:creationId xmlns:p14="http://schemas.microsoft.com/office/powerpoint/2010/main" val="232059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46F5A-15BF-B6FB-5EAB-BF97FADB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Hur trivs du i skolan?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757F7B-994D-F8D2-59A1-D0025ABF5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6C6B70E-CD86-1557-8313-159DEF29CE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451350" y="1384836"/>
            <a:ext cx="8506255" cy="48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6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746F5A-15BF-B6FB-5EAB-BF97FADB2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Hur trivs du i skolan?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757F7B-994D-F8D2-59A1-D0025ABF5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D6E1CA4F-52F7-DB07-43EF-28466ACA540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1523700" y="1812593"/>
            <a:ext cx="8115690" cy="46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7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8CAD2-E9C7-DF96-CCD7-20A28BE1AA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FI" dirty="0"/>
              <a:t>Händer det att du skolkar? </a:t>
            </a:r>
            <a:br>
              <a:rPr lang="sv-FI" dirty="0"/>
            </a:br>
            <a:r>
              <a:rPr lang="sv-FI" sz="1800" dirty="0"/>
              <a:t>Årskurs 7-9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524A20-24AA-D2E8-653F-BD81D1B4B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733"/>
            <a:ext cx="1339763" cy="75026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C2375FF-39E0-7063-49AA-59EE784AE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82" y="1694966"/>
            <a:ext cx="8111525" cy="49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5714"/>
      </p:ext>
    </p:extLst>
  </p:cSld>
  <p:clrMapOvr>
    <a:masterClrMapping/>
  </p:clrMapOvr>
</p:sld>
</file>

<file path=ppt/theme/theme1.xml><?xml version="1.0" encoding="utf-8"?>
<a:theme xmlns:a="http://schemas.openxmlformats.org/drawingml/2006/main" name="ÅSUB_färggrann">
  <a:themeElements>
    <a:clrScheme name="ÅSUB ny 8.6">
      <a:dk1>
        <a:srgbClr val="000000"/>
      </a:dk1>
      <a:lt1>
        <a:srgbClr val="FFFFFF"/>
      </a:lt1>
      <a:dk2>
        <a:srgbClr val="034EA2"/>
      </a:dk2>
      <a:lt2>
        <a:srgbClr val="0D1A3F"/>
      </a:lt2>
      <a:accent1>
        <a:srgbClr val="034EA2"/>
      </a:accent1>
      <a:accent2>
        <a:srgbClr val="0087B3"/>
      </a:accent2>
      <a:accent3>
        <a:srgbClr val="6F51A1"/>
      </a:accent3>
      <a:accent4>
        <a:srgbClr val="00934B"/>
      </a:accent4>
      <a:accent5>
        <a:srgbClr val="B71F35"/>
      </a:accent5>
      <a:accent6>
        <a:srgbClr val="EF4E76"/>
      </a:accent6>
      <a:hlink>
        <a:srgbClr val="034EA2"/>
      </a:hlink>
      <a:folHlink>
        <a:srgbClr val="6F51A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ÅSUB PowerPoint-mall NY.potx" id="{83C2A401-FE24-4B67-9CA3-A519ECBB7834}" vid="{559D72A8-6BF0-4460-BA05-F6B508FC06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ÅSUB PowerPoint-mall</Template>
  <TotalTime>2691</TotalTime>
  <Words>1749</Words>
  <Application>Microsoft Office PowerPoint</Application>
  <PresentationFormat>Bredbild</PresentationFormat>
  <Paragraphs>256</Paragraphs>
  <Slides>46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52" baseType="lpstr">
      <vt:lpstr>Calibri</vt:lpstr>
      <vt:lpstr>Montserrat Medium</vt:lpstr>
      <vt:lpstr>Verdana</vt:lpstr>
      <vt:lpstr>Montserrat</vt:lpstr>
      <vt:lpstr>Arial</vt:lpstr>
      <vt:lpstr>ÅSUB_färggrann</vt:lpstr>
      <vt:lpstr>Ungdomsundersökning 2022 ANDTS-vanorna bland unga på Åland </vt:lpstr>
      <vt:lpstr>Bakgrund</vt:lpstr>
      <vt:lpstr>Antal deltagare på högstadiet</vt:lpstr>
      <vt:lpstr>Hur mår du rent allmänt? Årskurs 7-9</vt:lpstr>
      <vt:lpstr>Hur mår du rent allmänt? Årskurs 7-9</vt:lpstr>
      <vt:lpstr>Deltar du i någon organiserad fritidsaktivitet? Årskurs 7-9</vt:lpstr>
      <vt:lpstr>Hur trivs du i skolan? Årskurs 7-9</vt:lpstr>
      <vt:lpstr>Hur trivs du i skolan? Årskurs 7-9</vt:lpstr>
      <vt:lpstr>Händer det att du skolkar?  Årskurs 7-9</vt:lpstr>
      <vt:lpstr>Varför har du skolkat?</vt:lpstr>
      <vt:lpstr>Vet dina föräldrar var du är på kvällarna? Årskurs 7-9</vt:lpstr>
      <vt:lpstr>Vet dina föräldrar vem du umgås med? Årskurs 7-9</vt:lpstr>
      <vt:lpstr>Vet dina föräldrar vem du umgås med? Årskurs 7-9</vt:lpstr>
      <vt:lpstr>Vem kan du prata med om det som är viktigt för dig?  Årskurs 7-9</vt:lpstr>
      <vt:lpstr>Vem kan du prata med om det som är viktigt för dig?  Årskurs 7-9</vt:lpstr>
      <vt:lpstr>Tobaksbruk  Årskurs 7-9 </vt:lpstr>
      <vt:lpstr>Tobaksbruk  Årskurs 7-9 </vt:lpstr>
      <vt:lpstr>Hur får du tag på cigaretter? Snus? </vt:lpstr>
      <vt:lpstr>Har du druckit alkoholhaltiga drycker? Årskurs 7-9</vt:lpstr>
      <vt:lpstr>Har du druckit alkoholhaltiga drycker? Årskurs 7-9</vt:lpstr>
      <vt:lpstr>Alkoholkonsumtion Årskurs 7-9</vt:lpstr>
      <vt:lpstr>Alkoholkonsumtion Årskurs 7-9</vt:lpstr>
      <vt:lpstr>Alkoholkonsumtion Årskurs 7-9</vt:lpstr>
      <vt:lpstr>Hur får du tag på alkohol? Årskurs 7-9</vt:lpstr>
      <vt:lpstr>Hur får du tag på alkohol? Årskurs 7-9</vt:lpstr>
      <vt:lpstr>Alkohol i trafiken Årskurs 7-9</vt:lpstr>
      <vt:lpstr>Varför har du åkt med berusad förare eller kört berusad?</vt:lpstr>
      <vt:lpstr>Oroar du dig för någon närståendes alkoholvanor? Årskurs 7-9</vt:lpstr>
      <vt:lpstr>Tillåter dina föräldrar att du dricker - om du skulle dricka alkohol? Årskurs 7-9</vt:lpstr>
      <vt:lpstr>Tillåter dina föräldrar att du dricker - om du skulle dricka alkohol? Årskurs 7-9 </vt:lpstr>
      <vt:lpstr>Restriktivitet hos föräldrar Årskurs 7-9 </vt:lpstr>
      <vt:lpstr>Orsaker att inte dricka alkohol,  svarsalternativet ”mycket viktigt” Årskurs 7-9</vt:lpstr>
      <vt:lpstr>Andra orsaker till att inte dricka sig berusad eller inte dricka alls</vt:lpstr>
      <vt:lpstr>Spelar du mobil-/dataspel?  Årskurs 7-9 </vt:lpstr>
      <vt:lpstr>Spelar du mobil-/dataspel? Årskurs 7-9</vt:lpstr>
      <vt:lpstr>Ingår det pengar i ditt spelande? Årskurs 7-9</vt:lpstr>
      <vt:lpstr>Narkotika Årskurs 7-9</vt:lpstr>
      <vt:lpstr>Narkotika Årskurs 7-9</vt:lpstr>
      <vt:lpstr>Narkotika Årskurs 7-9</vt:lpstr>
      <vt:lpstr>Har du blandat alkohol och läkemedel för att bli berusad? Årskurs 7-9</vt:lpstr>
      <vt:lpstr>Berusningsdrickande och några samband</vt:lpstr>
      <vt:lpstr>Tobak Från årskurs 7-9 till åk I-II</vt:lpstr>
      <vt:lpstr>Alkohol Från årskurs 7-9 till åk I-II</vt:lpstr>
      <vt:lpstr>Narkotika Från årskurs 7-9 till åk I-II</vt:lpstr>
      <vt:lpstr>Avslutande tankar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Ester Laurell</dc:creator>
  <cp:lastModifiedBy>Sanna Roos</cp:lastModifiedBy>
  <cp:revision>38</cp:revision>
  <dcterms:created xsi:type="dcterms:W3CDTF">2022-08-11T12:21:52Z</dcterms:created>
  <dcterms:modified xsi:type="dcterms:W3CDTF">2022-10-16T12:44:41Z</dcterms:modified>
</cp:coreProperties>
</file>