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1.xml" ContentType="application/vnd.openxmlformats-officedocument.drawingml.chart+xml"/>
  <Override PartName="/ppt/notesSlides/notesSlide7.xml" ContentType="application/vnd.openxmlformats-officedocument.presentationml.notesSlide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notesSlides/notesSlide9.xml" ContentType="application/vnd.openxmlformats-officedocument.presentationml.notesSlide+xml"/>
  <Override PartName="/ppt/charts/chart34.xml" ContentType="application/vnd.openxmlformats-officedocument.drawingml.chart+xml"/>
  <Override PartName="/ppt/notesSlides/notesSlide10.xml" ContentType="application/vnd.openxmlformats-officedocument.presentationml.notesSlide+xml"/>
  <Override PartName="/ppt/charts/chart35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0" r:id="rId4"/>
    <p:sldId id="259" r:id="rId5"/>
    <p:sldId id="30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298" r:id="rId43"/>
  </p:sldIdLst>
  <p:sldSz cx="12192000" cy="6858000"/>
  <p:notesSz cx="6858000" cy="9144000"/>
  <p:embeddedFontLst>
    <p:embeddedFont>
      <p:font typeface="CillaFHscript" charset="-128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Roboto Black" panose="020B0604020202020204" charset="0"/>
      <p:bold r:id="rId56"/>
      <p:boldItalic r:id="rId57"/>
    </p:embeddedFont>
    <p:embeddedFont>
      <p:font typeface="Roboto Light" panose="020B0604020202020204" charset="0"/>
      <p:regular r:id="rId58"/>
      <p:italic r:id="rId59"/>
    </p:embeddedFont>
    <p:embeddedFont>
      <p:font typeface="Roboto Medium" panose="020B0604020202020204" charset="0"/>
      <p:regular r:id="rId60"/>
      <p:italic r:id="rId61"/>
    </p:embeddedFont>
    <p:embeddedFont>
      <p:font typeface="Segoe UI" panose="020B0502040204020203" pitchFamily="34" charset="0"/>
      <p:regular r:id="rId62"/>
      <p:bold r:id="rId63"/>
      <p:italic r:id="rId64"/>
      <p:boldItalic r:id="rId65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13.1</c:v>
                </c:pt>
                <c:pt idx="1">
                  <c:v>25.1</c:v>
                </c:pt>
                <c:pt idx="2">
                  <c:v>34.6</c:v>
                </c:pt>
                <c:pt idx="3">
                  <c:v>22.6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4.5</c:v>
                </c:pt>
                <c:pt idx="1">
                  <c:v>11.2</c:v>
                </c:pt>
                <c:pt idx="2">
                  <c:v>42.5</c:v>
                </c:pt>
                <c:pt idx="3">
                  <c:v>35.799999999999997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19</c:v>
                </c:pt>
                <c:pt idx="1">
                  <c:v>34.9</c:v>
                </c:pt>
                <c:pt idx="2">
                  <c:v>29.1</c:v>
                </c:pt>
                <c:pt idx="3">
                  <c:v>13.2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2-4C07-96B2-0B6F449DC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31.8</c:v>
                </c:pt>
                <c:pt idx="1">
                  <c:v>21.1</c:v>
                </c:pt>
                <c:pt idx="2">
                  <c:v>6.7</c:v>
                </c:pt>
                <c:pt idx="3">
                  <c:v>22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30.6</c:v>
                </c:pt>
                <c:pt idx="1">
                  <c:v>21.6</c:v>
                </c:pt>
                <c:pt idx="2">
                  <c:v>5.2</c:v>
                </c:pt>
                <c:pt idx="3">
                  <c:v>21.6</c:v>
                </c:pt>
                <c:pt idx="4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20.6</c:v>
                </c:pt>
                <c:pt idx="2">
                  <c:v>7.9</c:v>
                </c:pt>
                <c:pt idx="3">
                  <c:v>21.7</c:v>
                </c:pt>
                <c:pt idx="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37</c:v>
                </c:pt>
                <c:pt idx="1">
                  <c:v>20.100000000000001</c:v>
                </c:pt>
                <c:pt idx="2">
                  <c:v>7.1</c:v>
                </c:pt>
                <c:pt idx="3">
                  <c:v>22.3</c:v>
                </c:pt>
                <c:pt idx="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25.2</c:v>
                </c:pt>
                <c:pt idx="1">
                  <c:v>22.4</c:v>
                </c:pt>
                <c:pt idx="2">
                  <c:v>6.3</c:v>
                </c:pt>
                <c:pt idx="3">
                  <c:v>21.7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39.1</c:v>
                </c:pt>
                <c:pt idx="1">
                  <c:v>18.7</c:v>
                </c:pt>
                <c:pt idx="2">
                  <c:v>6.8</c:v>
                </c:pt>
                <c:pt idx="3">
                  <c:v>18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31.8</c:v>
                </c:pt>
                <c:pt idx="1">
                  <c:v>21.1</c:v>
                </c:pt>
                <c:pt idx="2">
                  <c:v>6.7</c:v>
                </c:pt>
                <c:pt idx="3">
                  <c:v>22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41.3</c:v>
                </c:pt>
                <c:pt idx="1">
                  <c:v>23.2</c:v>
                </c:pt>
                <c:pt idx="2">
                  <c:v>4</c:v>
                </c:pt>
                <c:pt idx="3">
                  <c:v>13.5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48.5</c:v>
                </c:pt>
                <c:pt idx="1">
                  <c:v>32.1</c:v>
                </c:pt>
                <c:pt idx="2">
                  <c:v>2.2000000000000002</c:v>
                </c:pt>
                <c:pt idx="3">
                  <c:v>11.9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37</c:v>
                </c:pt>
                <c:pt idx="1">
                  <c:v>16.899999999999999</c:v>
                </c:pt>
                <c:pt idx="2">
                  <c:v>5.3</c:v>
                </c:pt>
                <c:pt idx="3">
                  <c:v>14.8</c:v>
                </c:pt>
                <c:pt idx="4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D-4155-8676-7D65A892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50.7</c:v>
                </c:pt>
                <c:pt idx="1">
                  <c:v>20.7</c:v>
                </c:pt>
                <c:pt idx="2">
                  <c:v>4.8</c:v>
                </c:pt>
                <c:pt idx="3">
                  <c:v>9.5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41.3</c:v>
                </c:pt>
                <c:pt idx="1">
                  <c:v>23.2</c:v>
                </c:pt>
                <c:pt idx="2">
                  <c:v>4</c:v>
                </c:pt>
                <c:pt idx="3">
                  <c:v>13.5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50.7</c:v>
                </c:pt>
                <c:pt idx="1">
                  <c:v>20.7</c:v>
                </c:pt>
                <c:pt idx="2">
                  <c:v>4.8</c:v>
                </c:pt>
                <c:pt idx="3">
                  <c:v>9.5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41.3</c:v>
                </c:pt>
                <c:pt idx="1">
                  <c:v>23.2</c:v>
                </c:pt>
                <c:pt idx="2">
                  <c:v>4</c:v>
                </c:pt>
                <c:pt idx="3">
                  <c:v>13.5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41.8</c:v>
                </c:pt>
                <c:pt idx="1">
                  <c:v>22.3</c:v>
                </c:pt>
                <c:pt idx="2">
                  <c:v>3.8</c:v>
                </c:pt>
                <c:pt idx="3">
                  <c:v>12.5</c:v>
                </c:pt>
                <c:pt idx="4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40.6</c:v>
                </c:pt>
                <c:pt idx="1">
                  <c:v>24.5</c:v>
                </c:pt>
                <c:pt idx="2">
                  <c:v>4.2</c:v>
                </c:pt>
                <c:pt idx="3">
                  <c:v>14.7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37.4</c:v>
                </c:pt>
                <c:pt idx="1">
                  <c:v>16.3</c:v>
                </c:pt>
                <c:pt idx="2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45.5</c:v>
                </c:pt>
                <c:pt idx="1">
                  <c:v>16.399999999999999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32.4</c:v>
                </c:pt>
                <c:pt idx="1">
                  <c:v>16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D-4BE6-AE45-F210F6BD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6067042527744925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42.1</c:v>
                </c:pt>
                <c:pt idx="1">
                  <c:v>15.8</c:v>
                </c:pt>
                <c:pt idx="2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37.4</c:v>
                </c:pt>
                <c:pt idx="1">
                  <c:v>16.3</c:v>
                </c:pt>
                <c:pt idx="2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6067042527744925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38.6</c:v>
                </c:pt>
                <c:pt idx="1">
                  <c:v>15.2</c:v>
                </c:pt>
                <c:pt idx="2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35.9</c:v>
                </c:pt>
                <c:pt idx="1">
                  <c:v>17.600000000000001</c:v>
                </c:pt>
                <c:pt idx="2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14.7</c:v>
                </c:pt>
                <c:pt idx="1">
                  <c:v>27.2</c:v>
                </c:pt>
                <c:pt idx="2">
                  <c:v>38</c:v>
                </c:pt>
                <c:pt idx="3">
                  <c:v>18.5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11.2</c:v>
                </c:pt>
                <c:pt idx="1">
                  <c:v>22.4</c:v>
                </c:pt>
                <c:pt idx="2">
                  <c:v>30.1</c:v>
                </c:pt>
                <c:pt idx="3">
                  <c:v>28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74.2</c:v>
                </c:pt>
                <c:pt idx="1">
                  <c:v>12.3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78</c:v>
                </c:pt>
                <c:pt idx="1">
                  <c:v>9.1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14.3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A-43B1-A2F1-A0DA53AD1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1577390270313743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78.8</c:v>
                </c:pt>
                <c:pt idx="1">
                  <c:v>7.9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Blad1!$A$2:$A$4</c:f>
              <c:strCache>
                <c:ptCount val="3"/>
                <c:pt idx="0">
                  <c:v>Nej</c:v>
                </c:pt>
                <c:pt idx="1">
                  <c:v>Ja, en gång</c:v>
                </c:pt>
                <c:pt idx="2">
                  <c:v>Ja, flera gånger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74.2</c:v>
                </c:pt>
                <c:pt idx="1">
                  <c:v>12.3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1577390270313743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71.25</c:v>
                </c:pt>
                <c:pt idx="1">
                  <c:v>61.47</c:v>
                </c:pt>
                <c:pt idx="2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64.180000000000007</c:v>
                </c:pt>
                <c:pt idx="2">
                  <c:v>38.81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71.430000000000007</c:v>
                </c:pt>
                <c:pt idx="1">
                  <c:v>58.2</c:v>
                </c:pt>
                <c:pt idx="2">
                  <c:v>34.39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51C-A5B5-33F990C6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881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51278312433168"/>
          <c:y val="0.32671279018410004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65.22</c:v>
                </c:pt>
                <c:pt idx="1">
                  <c:v>55.43</c:v>
                </c:pt>
                <c:pt idx="2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79.02</c:v>
                </c:pt>
                <c:pt idx="1">
                  <c:v>67.83</c:v>
                </c:pt>
                <c:pt idx="2">
                  <c:v>40.56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072178477690289"/>
          <c:h val="0.25116908821393369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652279576163"/>
          <c:y val="5.747995735276612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6.4</c:v>
                </c:pt>
                <c:pt idx="1">
                  <c:v>34</c:v>
                </c:pt>
                <c:pt idx="2">
                  <c:v>6.4</c:v>
                </c:pt>
                <c:pt idx="3">
                  <c:v>3.2</c:v>
                </c:pt>
                <c:pt idx="4">
                  <c:v>16</c:v>
                </c:pt>
                <c:pt idx="5">
                  <c:v>28.7</c:v>
                </c:pt>
                <c:pt idx="6">
                  <c:v>47.9</c:v>
                </c:pt>
                <c:pt idx="7">
                  <c:v>21.3</c:v>
                </c:pt>
                <c:pt idx="8">
                  <c:v>24.5</c:v>
                </c:pt>
                <c:pt idx="9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4.5</c:v>
                </c:pt>
                <c:pt idx="1">
                  <c:v>30.1</c:v>
                </c:pt>
                <c:pt idx="2">
                  <c:v>9.8000000000000007</c:v>
                </c:pt>
                <c:pt idx="3">
                  <c:v>2.2999999999999998</c:v>
                </c:pt>
                <c:pt idx="4">
                  <c:v>14.3</c:v>
                </c:pt>
                <c:pt idx="5">
                  <c:v>23.3</c:v>
                </c:pt>
                <c:pt idx="6">
                  <c:v>33.799999999999997</c:v>
                </c:pt>
                <c:pt idx="7">
                  <c:v>22.6</c:v>
                </c:pt>
                <c:pt idx="8">
                  <c:v>28.6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37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930900651307474"/>
          <c:y val="0.42580586284063676"/>
          <c:w val="0.10690993486925246"/>
          <c:h val="0.13986184074785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889578057872"/>
          <c:y val="5.9999484184296986E-2"/>
          <c:w val="0.70878951261843115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YG åk 1-2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5.2</c:v>
                </c:pt>
                <c:pt idx="1">
                  <c:v>31.3</c:v>
                </c:pt>
                <c:pt idx="2">
                  <c:v>8.3000000000000007</c:v>
                </c:pt>
                <c:pt idx="3">
                  <c:v>2.6</c:v>
                </c:pt>
                <c:pt idx="4">
                  <c:v>14.8</c:v>
                </c:pt>
                <c:pt idx="5">
                  <c:v>25.2</c:v>
                </c:pt>
                <c:pt idx="6">
                  <c:v>39.6</c:v>
                </c:pt>
                <c:pt idx="7">
                  <c:v>22.6</c:v>
                </c:pt>
                <c:pt idx="8">
                  <c:v>27.8</c:v>
                </c:pt>
                <c:pt idx="9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YG åk 1-2 under 18 år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5.7</c:v>
                </c:pt>
                <c:pt idx="1">
                  <c:v>39.700000000000003</c:v>
                </c:pt>
                <c:pt idx="2">
                  <c:v>8</c:v>
                </c:pt>
                <c:pt idx="3">
                  <c:v>2.9</c:v>
                </c:pt>
                <c:pt idx="4">
                  <c:v>19.5</c:v>
                </c:pt>
                <c:pt idx="5">
                  <c:v>31</c:v>
                </c:pt>
                <c:pt idx="6">
                  <c:v>51.7</c:v>
                </c:pt>
                <c:pt idx="7">
                  <c:v>8.6</c:v>
                </c:pt>
                <c:pt idx="8">
                  <c:v>8.6</c:v>
                </c:pt>
                <c:pt idx="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937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497489117136603"/>
          <c:y val="0.2595148158141159"/>
          <c:w val="0.16348194725012091"/>
          <c:h val="0.31623113304870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16</c:v>
                </c:pt>
                <c:pt idx="2">
                  <c:v>19.100000000000001</c:v>
                </c:pt>
                <c:pt idx="3">
                  <c:v>67</c:v>
                </c:pt>
                <c:pt idx="4">
                  <c:v>60.6</c:v>
                </c:pt>
                <c:pt idx="5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36.799999999999997</c:v>
                </c:pt>
                <c:pt idx="1">
                  <c:v>44.4</c:v>
                </c:pt>
                <c:pt idx="2">
                  <c:v>15.8</c:v>
                </c:pt>
                <c:pt idx="3">
                  <c:v>57.9</c:v>
                </c:pt>
                <c:pt idx="4">
                  <c:v>31.6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23.1</c:v>
                </c:pt>
                <c:pt idx="1">
                  <c:v>15.7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13.8</c:v>
                </c:pt>
                <c:pt idx="1">
                  <c:v>14.8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ax val="5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0764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77302244848223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YG åk 1</c:v>
                </c:pt>
                <c:pt idx="1">
                  <c:v>YG åk 2</c:v>
                </c:pt>
                <c:pt idx="2">
                  <c:v>YG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60.2</c:v>
                </c:pt>
                <c:pt idx="1">
                  <c:v>38.5</c:v>
                </c:pt>
                <c:pt idx="2">
                  <c:v>61.2</c:v>
                </c:pt>
                <c:pt idx="3">
                  <c:v>70.400000000000006</c:v>
                </c:pt>
                <c:pt idx="4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YG åk 1</c:v>
                </c:pt>
                <c:pt idx="1">
                  <c:v>YG åk 2</c:v>
                </c:pt>
                <c:pt idx="2">
                  <c:v>YG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19.899999999999999</c:v>
                </c:pt>
                <c:pt idx="1">
                  <c:v>23.8</c:v>
                </c:pt>
                <c:pt idx="2">
                  <c:v>23.1</c:v>
                </c:pt>
                <c:pt idx="3">
                  <c:v>18.2</c:v>
                </c:pt>
                <c:pt idx="4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YG åk 1</c:v>
                </c:pt>
                <c:pt idx="1">
                  <c:v>YG åk 2</c:v>
                </c:pt>
                <c:pt idx="2">
                  <c:v>YG åk 1-2 under 18</c:v>
                </c:pt>
                <c:pt idx="3">
                  <c:v>Gy 1</c:v>
                </c:pt>
                <c:pt idx="4">
                  <c:v>Gy 2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20</c:v>
                </c:pt>
                <c:pt idx="1">
                  <c:v>37.799999999999997</c:v>
                </c:pt>
                <c:pt idx="2">
                  <c:v>15.8</c:v>
                </c:pt>
                <c:pt idx="3">
                  <c:v>11.5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60" baseline="0"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4187632230445"/>
          <c:y val="5.0473457250976198E-2"/>
          <c:w val="0.68888924595388079"/>
          <c:h val="0.78151058680771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63.5</c:v>
                </c:pt>
                <c:pt idx="1">
                  <c:v>53.4</c:v>
                </c:pt>
                <c:pt idx="2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3-40DD-9D47-28D0942DAF3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62.6</c:v>
                </c:pt>
                <c:pt idx="1">
                  <c:v>58.8</c:v>
                </c:pt>
                <c:pt idx="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9-48A7-8215-D13A76F2245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Ingen tillåter att jag   röker</c:v>
                </c:pt>
                <c:pt idx="1">
                  <c:v>Ingen tillåter att jag snusar</c:v>
                </c:pt>
                <c:pt idx="2">
                  <c:v>Ingen tillåter att jag dricker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50.3</c:v>
                </c:pt>
                <c:pt idx="2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D-4E85-AFBA-7D81D5A5C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6912"/>
        <c:axId val="88328448"/>
      </c:barChart>
      <c:catAx>
        <c:axId val="88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8448"/>
        <c:crosses val="autoZero"/>
        <c:auto val="1"/>
        <c:lblAlgn val="ctr"/>
        <c:lblOffset val="100"/>
        <c:noMultiLvlLbl val="0"/>
      </c:catAx>
      <c:valAx>
        <c:axId val="88328448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0"/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FI"/>
          </a:p>
        </c:txPr>
        <c:crossAx val="883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7868333190240866"/>
          <c:y val="0.31594944376240514"/>
          <c:w val="0.11145431984954667"/>
          <c:h val="0.22876275668864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15.4</c:v>
                </c:pt>
                <c:pt idx="1">
                  <c:v>28.8</c:v>
                </c:pt>
                <c:pt idx="2">
                  <c:v>27.1</c:v>
                </c:pt>
                <c:pt idx="3">
                  <c:v>19.899999999999999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13.1</c:v>
                </c:pt>
                <c:pt idx="1">
                  <c:v>25.1</c:v>
                </c:pt>
                <c:pt idx="2">
                  <c:v>34.6</c:v>
                </c:pt>
                <c:pt idx="3">
                  <c:v>22.6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50.3</c:v>
                </c:pt>
                <c:pt idx="1">
                  <c:v>40.299999999999997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51.5</c:v>
                </c:pt>
                <c:pt idx="1">
                  <c:v>43.3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49.2</c:v>
                </c:pt>
                <c:pt idx="1">
                  <c:v>37.799999999999997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F-4396-84AE-A09065B74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40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49.2</c:v>
                </c:pt>
                <c:pt idx="1">
                  <c:v>37.700000000000003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51.8</c:v>
                </c:pt>
                <c:pt idx="1">
                  <c:v>43.7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57.9</c:v>
                </c:pt>
                <c:pt idx="1">
                  <c:v>15.8</c:v>
                </c:pt>
                <c:pt idx="2">
                  <c:v>19.5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61.7</c:v>
                </c:pt>
                <c:pt idx="1">
                  <c:v>16.5</c:v>
                </c:pt>
                <c:pt idx="2">
                  <c:v>17.3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55.6</c:v>
                </c:pt>
                <c:pt idx="1">
                  <c:v>15.5</c:v>
                </c:pt>
                <c:pt idx="2">
                  <c:v>20.9</c:v>
                </c:pt>
                <c:pt idx="3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1-42F6-A12B-A5C358C6D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506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59.9</c:v>
                </c:pt>
                <c:pt idx="1">
                  <c:v>15.9</c:v>
                </c:pt>
                <c:pt idx="2">
                  <c:v>19.2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55.3</c:v>
                </c:pt>
                <c:pt idx="1">
                  <c:v>15.6</c:v>
                </c:pt>
                <c:pt idx="2">
                  <c:v>19.899999999999999</c:v>
                </c:pt>
                <c:pt idx="3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59.6</c:v>
                </c:pt>
                <c:pt idx="1">
                  <c:v>17.5</c:v>
                </c:pt>
                <c:pt idx="2">
                  <c:v>16.399999999999999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59.9</c:v>
                </c:pt>
                <c:pt idx="1">
                  <c:v>15.9</c:v>
                </c:pt>
                <c:pt idx="2">
                  <c:v>19.2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546709439098"/>
          <c:y val="5.0473457250976198E-2"/>
          <c:w val="0.6687919218431029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50.3</c:v>
                </c:pt>
                <c:pt idx="1">
                  <c:v>24.4</c:v>
                </c:pt>
                <c:pt idx="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40.299999999999997</c:v>
                </c:pt>
                <c:pt idx="1">
                  <c:v>10.6</c:v>
                </c:pt>
                <c:pt idx="2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50.3</c:v>
                </c:pt>
                <c:pt idx="1">
                  <c:v>26</c:v>
                </c:pt>
                <c:pt idx="2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40.299999999999997</c:v>
                </c:pt>
                <c:pt idx="1">
                  <c:v>9.6</c:v>
                </c:pt>
                <c:pt idx="2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50.3</c:v>
                </c:pt>
                <c:pt idx="1">
                  <c:v>26</c:v>
                </c:pt>
                <c:pt idx="2">
                  <c:v>62.7</c:v>
                </c:pt>
                <c:pt idx="3">
                  <c:v>63.4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40.299999999999997</c:v>
                </c:pt>
                <c:pt idx="1">
                  <c:v>9.6</c:v>
                </c:pt>
                <c:pt idx="2">
                  <c:v>54.8</c:v>
                </c:pt>
                <c:pt idx="3">
                  <c:v>64.599999999999994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  <c:pt idx="4">
                  <c:v>Dagligrökare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15</c:v>
                </c:pt>
                <c:pt idx="1">
                  <c:v>0</c:v>
                </c:pt>
                <c:pt idx="2">
                  <c:v>22.1</c:v>
                </c:pt>
                <c:pt idx="3">
                  <c:v>32.799999999999997</c:v>
                </c:pt>
                <c:pt idx="4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104948133875E-2"/>
          <c:y val="0.10022100431002114"/>
          <c:w val="0.68855115754868057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Ålands gymnasium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64.209999999999994</c:v>
                </c:pt>
                <c:pt idx="1">
                  <c:v>54.52</c:v>
                </c:pt>
                <c:pt idx="2">
                  <c:v>33.11</c:v>
                </c:pt>
                <c:pt idx="3">
                  <c:v>30.1</c:v>
                </c:pt>
                <c:pt idx="4">
                  <c:v>52.3</c:v>
                </c:pt>
                <c:pt idx="5">
                  <c:v>24.7</c:v>
                </c:pt>
                <c:pt idx="6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Ålands Lyceum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55.72</c:v>
                </c:pt>
                <c:pt idx="1">
                  <c:v>46.86</c:v>
                </c:pt>
                <c:pt idx="2">
                  <c:v>28.78</c:v>
                </c:pt>
                <c:pt idx="3">
                  <c:v>17.8</c:v>
                </c:pt>
                <c:pt idx="4">
                  <c:v>39.799999999999997</c:v>
                </c:pt>
                <c:pt idx="5">
                  <c:v>16.600000000000001</c:v>
                </c:pt>
                <c:pt idx="6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Yrkesgymnasiet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71.25</c:v>
                </c:pt>
                <c:pt idx="1">
                  <c:v>61.47</c:v>
                </c:pt>
                <c:pt idx="2">
                  <c:v>36.700000000000003</c:v>
                </c:pt>
                <c:pt idx="3">
                  <c:v>40.299999999999997</c:v>
                </c:pt>
                <c:pt idx="4">
                  <c:v>62.599999999999994</c:v>
                </c:pt>
                <c:pt idx="5">
                  <c:v>31.5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5-4CB4-8ABE-4070F910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9989307990984"/>
          <c:y val="0.15911297087090084"/>
          <c:w val="0.20830010692009016"/>
          <c:h val="0.18723618653526672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23</c:v>
                </c:pt>
                <c:pt idx="1">
                  <c:v>17.5</c:v>
                </c:pt>
                <c:pt idx="2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27.6</c:v>
                </c:pt>
                <c:pt idx="1">
                  <c:v>18.7</c:v>
                </c:pt>
                <c:pt idx="2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19.7</c:v>
                </c:pt>
                <c:pt idx="1">
                  <c:v>17</c:v>
                </c:pt>
                <c:pt idx="2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6AF-B660-71AB1F61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0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23</c:v>
                </c:pt>
                <c:pt idx="1">
                  <c:v>19.7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23.1</c:v>
                </c:pt>
                <c:pt idx="1">
                  <c:v>14.7</c:v>
                </c:pt>
                <c:pt idx="2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70.900000000000006</c:v>
                </c:pt>
                <c:pt idx="1">
                  <c:v>29.1</c:v>
                </c:pt>
                <c:pt idx="2">
                  <c:v>6</c:v>
                </c:pt>
                <c:pt idx="3">
                  <c:v>28.4</c:v>
                </c:pt>
                <c:pt idx="4">
                  <c:v>33.6</c:v>
                </c:pt>
                <c:pt idx="5">
                  <c:v>75.400000000000006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66.5</c:v>
                </c:pt>
                <c:pt idx="1">
                  <c:v>22.3</c:v>
                </c:pt>
                <c:pt idx="2">
                  <c:v>6.9</c:v>
                </c:pt>
                <c:pt idx="3">
                  <c:v>25.5</c:v>
                </c:pt>
                <c:pt idx="4">
                  <c:v>26.1</c:v>
                </c:pt>
                <c:pt idx="5">
                  <c:v>64.400000000000006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2365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itchFamily="34" charset="0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66.599999999999994</c:v>
                </c:pt>
                <c:pt idx="1">
                  <c:v>23.2</c:v>
                </c:pt>
                <c:pt idx="2">
                  <c:v>6.8</c:v>
                </c:pt>
                <c:pt idx="3">
                  <c:v>23.5</c:v>
                </c:pt>
                <c:pt idx="4">
                  <c:v>25.6</c:v>
                </c:pt>
                <c:pt idx="5">
                  <c:v>60.4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68.7</c:v>
                </c:pt>
                <c:pt idx="1">
                  <c:v>25.2</c:v>
                </c:pt>
                <c:pt idx="2">
                  <c:v>6.4</c:v>
                </c:pt>
                <c:pt idx="3">
                  <c:v>26.7</c:v>
                </c:pt>
                <c:pt idx="4">
                  <c:v>29.1</c:v>
                </c:pt>
                <c:pt idx="5">
                  <c:v>68.7</c:v>
                </c:pt>
                <c:pt idx="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58.7</c:v>
                </c:pt>
                <c:pt idx="2">
                  <c:v>25.8</c:v>
                </c:pt>
                <c:pt idx="3">
                  <c:v>62.599999999999994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69.300000000000011</c:v>
                </c:pt>
                <c:pt idx="1">
                  <c:v>51.400000000000006</c:v>
                </c:pt>
                <c:pt idx="2">
                  <c:v>22</c:v>
                </c:pt>
                <c:pt idx="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62.9</c:v>
                </c:pt>
                <c:pt idx="2">
                  <c:v>28.1</c:v>
                </c:pt>
                <c:pt idx="3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C-4B79-8F96-9074654B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FI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pPr>
            <a:endParaRPr lang="sv-FI"/>
          </a:p>
        </c:txPr>
        <c:crossAx val="123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FI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sv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60.8</c:v>
                </c:pt>
                <c:pt idx="1">
                  <c:v>49.3</c:v>
                </c:pt>
                <c:pt idx="2">
                  <c:v>21.3</c:v>
                </c:pt>
                <c:pt idx="3">
                  <c:v>57.900000000000006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58.7</c:v>
                </c:pt>
                <c:pt idx="2">
                  <c:v>25.8</c:v>
                </c:pt>
                <c:pt idx="3">
                  <c:v>62.599999999999994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129440069991251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2E59-4100-40C4-A624-4B09D5DFA530}" type="datetimeFigureOut">
              <a:rPr lang="sv-FI" smtClean="0"/>
              <a:t>18-11-2020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969C2-BB0B-48B0-9BEC-6F03AB52B48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236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Drogvaneundersökning 2016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FC336-34D8-4225-8150-3F7A74CBB837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800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69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01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04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71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FA63C-9BC2-483E-84F8-19F4BC89E52C}" type="slidenum">
              <a:rPr lang="sv-FI" smtClean="0"/>
              <a:t>41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7655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0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09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1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14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30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17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58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45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2760-36E4-4D91-8752-211FF62DB101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Drogvaneundersökning 2020                Ålands Yrkesgymnasium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7A79-16F1-4E6A-9971-8D25071642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2514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125F-2BB3-4481-B654-B1BAAB418BD8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Drogvaneundersökning 2020                Ålands Yrkesgymnasium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8678-B198-43E5-BD1D-F67603C47E7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04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  <p:sldLayoutId id="2147483666" r:id="rId11"/>
    <p:sldLayoutId id="214748366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ostrom@folkhalsan.ax" TargetMode="External"/><Relationship Id="rId2" Type="http://schemas.openxmlformats.org/officeDocument/2006/relationships/hyperlink" Target="mailto:eleonore.hedman@folkhalsan.a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0" y="1185333"/>
            <a:ext cx="8246533" cy="2641600"/>
          </a:xfrm>
        </p:spPr>
        <p:txBody>
          <a:bodyPr>
            <a:normAutofit/>
          </a:bodyPr>
          <a:lstStyle/>
          <a:p>
            <a:pPr algn="ctr"/>
            <a:r>
              <a:rPr lang="sv-FI" sz="4800" dirty="0">
                <a:ea typeface="Roboto Black" panose="02000000000000000000" pitchFamily="2" charset="0"/>
              </a:rPr>
              <a:t>Drogvaneundersökning Yrkesgymnasiet 2020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41295"/>
              </p:ext>
            </p:extLst>
          </p:nvPr>
        </p:nvGraphicFramePr>
        <p:xfrm>
          <a:off x="1981200" y="1739053"/>
          <a:ext cx="8737600" cy="471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19057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Tobaksbruk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212551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</a:t>
            </a:r>
            <a:r>
              <a:rPr lang="sv-SE" dirty="0">
                <a:latin typeface="Calibri Light" pitchFamily="34" charset="0"/>
              </a:rPr>
              <a:t> </a:t>
            </a:r>
            <a:r>
              <a:rPr lang="sv-SE" b="0" dirty="0">
                <a:latin typeface="Calibri Light" pitchFamily="34" charset="0"/>
              </a:rPr>
              <a:t>du?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99758"/>
              </p:ext>
            </p:extLst>
          </p:nvPr>
        </p:nvGraphicFramePr>
        <p:xfrm>
          <a:off x="1981199" y="1739053"/>
          <a:ext cx="8720667" cy="454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499155"/>
              </p:ext>
            </p:extLst>
          </p:nvPr>
        </p:nvGraphicFramePr>
        <p:xfrm>
          <a:off x="1981199" y="1739053"/>
          <a:ext cx="8449733" cy="459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283633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Röker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b="0" dirty="0">
                <a:latin typeface="Calibri Light" pitchFamily="34" charset="0"/>
              </a:rPr>
            </a:br>
            <a:endParaRPr lang="sv-SE" sz="14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0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283633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22014"/>
              </p:ext>
            </p:extLst>
          </p:nvPr>
        </p:nvGraphicFramePr>
        <p:xfrm>
          <a:off x="1981200" y="1544282"/>
          <a:ext cx="8500533" cy="472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18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6933" y="575733"/>
            <a:ext cx="7211475" cy="1032934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Snusar du?</a:t>
            </a:r>
            <a:br>
              <a:rPr lang="sv-SE" sz="3600" b="0" dirty="0">
                <a:latin typeface="Calibri Light" pitchFamily="34" charset="0"/>
              </a:rPr>
            </a:br>
            <a:r>
              <a:rPr lang="sv-SE" sz="2200" b="0" dirty="0">
                <a:latin typeface="Calibri Light" pitchFamily="34" charset="0"/>
              </a:rPr>
              <a:t>Årskurs 1-2</a:t>
            </a:r>
            <a:br>
              <a:rPr lang="sv-SE" sz="2400" dirty="0">
                <a:latin typeface="Calibri Light" pitchFamily="34" charset="0"/>
              </a:rPr>
            </a:br>
            <a:endParaRPr lang="sv-SE" sz="105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192126"/>
              </p:ext>
            </p:extLst>
          </p:nvPr>
        </p:nvGraphicFramePr>
        <p:xfrm>
          <a:off x="2281647" y="1436915"/>
          <a:ext cx="8081554" cy="472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740482" y="5702091"/>
            <a:ext cx="2712827" cy="273844"/>
          </a:xfrm>
        </p:spPr>
        <p:txBody>
          <a:bodyPr/>
          <a:lstStyle/>
          <a:p>
            <a:r>
              <a:rPr lang="sv-SE" sz="825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825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0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Snusar du?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624761"/>
              </p:ext>
            </p:extLst>
          </p:nvPr>
        </p:nvGraphicFramePr>
        <p:xfrm>
          <a:off x="1981200" y="1419497"/>
          <a:ext cx="8704217" cy="489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använt e-cigarett</a:t>
            </a:r>
            <a:r>
              <a:rPr lang="sv-SE" sz="3200" b="0" dirty="0">
                <a:latin typeface="Calibri Light" pitchFamily="34" charset="0"/>
              </a:rPr>
              <a:t>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82793"/>
              </p:ext>
            </p:extLst>
          </p:nvPr>
        </p:nvGraphicFramePr>
        <p:xfrm>
          <a:off x="1642533" y="1524000"/>
          <a:ext cx="9127067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Platshållare för innehåll 2"/>
          <p:cNvSpPr>
            <a:spLocks noGrp="1"/>
          </p:cNvSpPr>
          <p:nvPr>
            <p:ph idx="4294967295"/>
          </p:nvPr>
        </p:nvSpPr>
        <p:spPr>
          <a:xfrm>
            <a:off x="3796506" y="880533"/>
            <a:ext cx="7823200" cy="5346171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2000" dirty="0">
                <a:latin typeface="Calibri Light" panose="020F0302020204030204" pitchFamily="34" charset="0"/>
              </a:rPr>
              <a:t>Genomfördes i årskurs 1 och 2 på Ålands Yrkesgymnasium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2000" dirty="0">
                <a:latin typeface="Calibri Light" panose="020F0302020204030204" pitchFamily="34" charset="0"/>
              </a:rPr>
              <a:t> under vecka 36.</a:t>
            </a:r>
            <a:endParaRPr lang="sv-SE" altLang="sv-SE" sz="7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000" dirty="0">
                <a:latin typeface="Calibri Light" panose="020F0302020204030204" pitchFamily="34" charset="0"/>
              </a:rPr>
              <a:t>Eleverna var ej förberedda 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2000" dirty="0">
                <a:latin typeface="Calibri Light" panose="020F0302020204030204" pitchFamily="34" charset="0"/>
              </a:rPr>
              <a:t>Enkäten genomfördes digitalt</a:t>
            </a:r>
            <a:endParaRPr lang="sv-SE" altLang="sv-SE" sz="7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sv-SE" sz="1600" dirty="0"/>
              <a:t>På Ålands yrkesgymnasium deltog totalt 327 av 384 </a:t>
            </a:r>
            <a:r>
              <a:rPr lang="sv-SE" sz="1600" dirty="0">
                <a:latin typeface="Calibri Light" panose="020F0302020204030204" pitchFamily="34" charset="0"/>
              </a:rPr>
              <a:t>elever</a:t>
            </a:r>
            <a:r>
              <a:rPr lang="sv-SE" altLang="sv-SE" sz="1600" dirty="0">
                <a:latin typeface="Calibri Light" panose="020F0302020204030204" pitchFamily="34" charset="0"/>
              </a:rPr>
              <a:t> (externt bortfall 14,5 %)</a:t>
            </a:r>
          </a:p>
          <a:p>
            <a:pPr algn="ctr" eaLnBrk="1" hangingPunct="1">
              <a:spcBef>
                <a:spcPct val="50000"/>
              </a:spcBef>
              <a:buNone/>
            </a:pPr>
            <a:endParaRPr lang="sv-SE" altLang="sv-SE" sz="16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sv-SE" altLang="sv-SE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sv-SE" alt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8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200" b="0" dirty="0">
                <a:latin typeface="Calibri Light" pitchFamily="34" charset="0"/>
              </a:rPr>
              <a:t>Har du någon gång använt e-cigarett?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723647"/>
              </p:ext>
            </p:extLst>
          </p:nvPr>
        </p:nvGraphicFramePr>
        <p:xfrm>
          <a:off x="1981200" y="1557867"/>
          <a:ext cx="8585200" cy="470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använt e-cigarett</a:t>
            </a:r>
            <a:r>
              <a:rPr lang="sv-SE" sz="2800" b="0" dirty="0">
                <a:latin typeface="Calibri Light" pitchFamily="34" charset="0"/>
              </a:rPr>
              <a:t>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11550"/>
              </p:ext>
            </p:extLst>
          </p:nvPr>
        </p:nvGraphicFramePr>
        <p:xfrm>
          <a:off x="1981200" y="1557867"/>
          <a:ext cx="8602132" cy="470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rökt vattenpipa</a:t>
            </a:r>
            <a:r>
              <a:rPr lang="sv-SE" sz="3200" b="0" dirty="0">
                <a:latin typeface="Calibri Light" pitchFamily="34" charset="0"/>
              </a:rPr>
              <a:t>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43108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45075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Har du någon gång rökt vattenpipa?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229599" cy="749332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99346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3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229599" cy="749332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Alkoholkonsumtion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2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406400"/>
            <a:ext cx="8365066" cy="897467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/>
              <a:t>Var får du vanligtvis din alkohol ifrån?</a:t>
            </a:r>
            <a:br>
              <a:rPr lang="sv-SE" b="0" dirty="0"/>
            </a:br>
            <a:r>
              <a:rPr lang="sv-SE" sz="2000" b="0" dirty="0"/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27369"/>
              </p:ext>
            </p:extLst>
          </p:nvPr>
        </p:nvGraphicFramePr>
        <p:xfrm>
          <a:off x="1775519" y="1179257"/>
          <a:ext cx="8570747" cy="513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556933" y="6309320"/>
            <a:ext cx="2336799" cy="4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521" y="491067"/>
            <a:ext cx="8435279" cy="880533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/>
              <a:t>Var får du vanligtvis din alkohol ifrån?</a:t>
            </a:r>
            <a:br>
              <a:rPr lang="sv-SE" b="0" dirty="0"/>
            </a:br>
            <a:r>
              <a:rPr lang="sv-SE" sz="2000" b="0" dirty="0"/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40799"/>
              </p:ext>
            </p:extLst>
          </p:nvPr>
        </p:nvGraphicFramePr>
        <p:xfrm>
          <a:off x="1656986" y="1371600"/>
          <a:ext cx="8807813" cy="508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2218267" y="6219819"/>
            <a:ext cx="2692399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9417" y="362209"/>
            <a:ext cx="8875548" cy="936104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Vad drack du senaste berusningstillfället?</a:t>
            </a:r>
            <a:br>
              <a:rPr lang="sv-SE" sz="2800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45618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288640" y="6459787"/>
            <a:ext cx="3617103" cy="365125"/>
          </a:xfrm>
        </p:spPr>
        <p:txBody>
          <a:bodyPr/>
          <a:lstStyle/>
          <a:p>
            <a:r>
              <a:rPr lang="sv-SE" sz="1100" b="1">
                <a:solidFill>
                  <a:schemeClr val="bg1"/>
                </a:solidFill>
                <a:latin typeface="Calibri Light" pitchFamily="34" charset="0"/>
              </a:rPr>
              <a:t>Drogvaneundersökning 2020                Ålands Yrkesgymnasium</a:t>
            </a:r>
            <a:endParaRPr lang="sv-SE" sz="1100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046048" y="6244343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3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7" y="406400"/>
            <a:ext cx="8698768" cy="931333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Alkohol i trafiken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/>
              <a:t>Årskurs 1-2</a:t>
            </a:r>
            <a:endParaRPr lang="sv-SE" sz="2000" b="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153335"/>
              </p:ext>
            </p:extLst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199" y="656135"/>
            <a:ext cx="8887098" cy="749332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32750"/>
              </p:ext>
            </p:extLst>
          </p:nvPr>
        </p:nvGraphicFramePr>
        <p:xfrm>
          <a:off x="1981199" y="1600201"/>
          <a:ext cx="8887098" cy="468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5" y="188640"/>
            <a:ext cx="837593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Tillåter dina föräldrar att du dricker alkohol?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 </a:t>
            </a:r>
            <a:r>
              <a:rPr lang="sv-SE" sz="22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30854"/>
              </p:ext>
            </p:extLst>
          </p:nvPr>
        </p:nvGraphicFramePr>
        <p:xfrm>
          <a:off x="1919535" y="1533500"/>
          <a:ext cx="8663797" cy="483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2868" y="692696"/>
            <a:ext cx="8339596" cy="986480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Restriktivitet hos föräldrar</a:t>
            </a:r>
            <a:br>
              <a:rPr lang="sv-SE" b="0" dirty="0">
                <a:latin typeface="Calibri Light" pitchFamily="34" charset="0"/>
              </a:rPr>
            </a:br>
            <a:r>
              <a:rPr lang="sv-SE" sz="16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74386"/>
              </p:ext>
            </p:extLst>
          </p:nvPr>
        </p:nvGraphicFramePr>
        <p:xfrm>
          <a:off x="1932868" y="1692913"/>
          <a:ext cx="8339596" cy="46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8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432799" cy="715465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044343"/>
              </p:ext>
            </p:extLst>
          </p:nvPr>
        </p:nvGraphicFramePr>
        <p:xfrm>
          <a:off x="1981200" y="1371600"/>
          <a:ext cx="8432799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457200"/>
            <a:ext cx="8229599" cy="999067"/>
          </a:xfrm>
        </p:spPr>
        <p:txBody>
          <a:bodyPr>
            <a:normAutofit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Narkotika </a:t>
            </a:r>
            <a:br>
              <a:rPr lang="sv-SE" b="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23227"/>
              </p:ext>
            </p:extLst>
          </p:nvPr>
        </p:nvGraphicFramePr>
        <p:xfrm>
          <a:off x="1981199" y="1600201"/>
          <a:ext cx="8500533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9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199"/>
            <a:ext cx="8507288" cy="1303867"/>
          </a:xfrm>
        </p:spPr>
        <p:txBody>
          <a:bodyPr>
            <a:noAutofit/>
          </a:bodyPr>
          <a:lstStyle/>
          <a:p>
            <a:pPr algn="ctr"/>
            <a:r>
              <a:rPr lang="sv-SE" sz="3200" b="0" dirty="0"/>
              <a:t>”Det är bra att det är olagligt att använda cannabis (marijuana/hasch)”</a:t>
            </a:r>
            <a:br>
              <a:rPr lang="en-US" sz="3200" dirty="0"/>
            </a:br>
            <a:r>
              <a:rPr lang="sv-SE" sz="20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406602"/>
              </p:ext>
            </p:extLst>
          </p:nvPr>
        </p:nvGraphicFramePr>
        <p:xfrm>
          <a:off x="1981199" y="1600201"/>
          <a:ext cx="8365067" cy="481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4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457200"/>
            <a:ext cx="8890000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/>
              <a:t>”</a:t>
            </a:r>
            <a:r>
              <a:rPr lang="sv-SE" sz="3100" b="0" dirty="0"/>
              <a:t>Det är bra att det är olagligt att använda cannabis (marijuana/hasch)”</a:t>
            </a:r>
            <a:br>
              <a:rPr lang="en-US" dirty="0"/>
            </a:br>
            <a:r>
              <a:rPr lang="sv-SE" sz="14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59145"/>
              </p:ext>
            </p:extLst>
          </p:nvPr>
        </p:nvGraphicFramePr>
        <p:xfrm>
          <a:off x="1981199" y="1600201"/>
          <a:ext cx="8652933" cy="486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3" y="457200"/>
            <a:ext cx="8795155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b="0" dirty="0"/>
              <a:t>”Det är bra att det är olagligt att använda cannabis (marijuana/hasch)”</a:t>
            </a:r>
            <a:br>
              <a:rPr lang="en-US" b="0" dirty="0"/>
            </a:br>
            <a:r>
              <a:rPr lang="sv-SE" sz="14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778000" y="274639"/>
            <a:ext cx="86868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alkohol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" y="5408585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7761"/>
          </a:xfrm>
        </p:spPr>
        <p:txBody>
          <a:bodyPr/>
          <a:lstStyle/>
          <a:p>
            <a:pPr algn="ctr" eaLnBrk="1" hangingPunct="1"/>
            <a:r>
              <a:rPr lang="sv-SE" b="0" dirty="0">
                <a:latin typeface="Calibri Light" pitchFamily="34" charset="0"/>
              </a:rPr>
              <a:t>Samband mellan rökning och narkotika</a:t>
            </a:r>
            <a:br>
              <a:rPr lang="sv-SE" b="0" dirty="0">
                <a:latin typeface="Calibri Light" pitchFamily="34" charset="0"/>
              </a:rPr>
            </a:br>
            <a:r>
              <a:rPr lang="sv-SE" sz="14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019"/>
              </p:ext>
            </p:extLst>
          </p:nvPr>
        </p:nvGraphicFramePr>
        <p:xfrm>
          <a:off x="1981200" y="1628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4" y="5440893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198" y="656135"/>
            <a:ext cx="8869681" cy="766265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20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15453"/>
              </p:ext>
            </p:extLst>
          </p:nvPr>
        </p:nvGraphicFramePr>
        <p:xfrm>
          <a:off x="1981199" y="1600201"/>
          <a:ext cx="8869681" cy="473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8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Calibri Light" pitchFamily="34" charset="0"/>
              </a:rPr>
              <a:t>Normbrytande beteenden</a:t>
            </a: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124744"/>
          <a:ext cx="85072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2135561" y="1196753"/>
            <a:ext cx="104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4" y="5440893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7A1D4-1464-45CA-9080-13CB3103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99" y="2456900"/>
            <a:ext cx="3251841" cy="2272608"/>
          </a:xfrm>
        </p:spPr>
        <p:txBody>
          <a:bodyPr>
            <a:normAutofit/>
          </a:bodyPr>
          <a:lstStyle/>
          <a:p>
            <a:pPr>
              <a:lnSpc>
                <a:spcPts val="3840"/>
              </a:lnSpc>
              <a:spcBef>
                <a:spcPts val="0"/>
              </a:spcBef>
              <a:spcAft>
                <a:spcPts val="1200"/>
              </a:spcAft>
            </a:pPr>
            <a:r>
              <a:rPr lang="sv-FI" sz="5400" dirty="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36F30-D46F-40C5-B616-967EBD13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9" y="1156391"/>
            <a:ext cx="6140182" cy="4873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Tillåt inte föräldrafria fester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Kom ihåg att du är en förebild</a:t>
            </a:r>
          </a:p>
          <a:p>
            <a:pPr>
              <a:lnSpc>
                <a:spcPct val="150000"/>
              </a:lnSpc>
            </a:pPr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Visa kärlek</a:t>
            </a: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775EEF-B641-42B6-8580-22C971089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9" y="5644262"/>
            <a:ext cx="1722291" cy="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/>
          <p:cNvSpPr>
            <a:spLocks noGrp="1"/>
          </p:cNvSpPr>
          <p:nvPr>
            <p:ph idx="1"/>
          </p:nvPr>
        </p:nvSpPr>
        <p:spPr>
          <a:xfrm>
            <a:off x="4114801" y="1066800"/>
            <a:ext cx="7239002" cy="5094533"/>
          </a:xfrm>
        </p:spPr>
        <p:txBody>
          <a:bodyPr/>
          <a:lstStyle/>
          <a:p>
            <a:r>
              <a:rPr lang="sv-FI" dirty="0">
                <a:solidFill>
                  <a:schemeClr val="tx1"/>
                </a:solidFill>
              </a:rPr>
              <a:t>Eleonore Hedman </a:t>
            </a:r>
          </a:p>
          <a:p>
            <a:pPr marL="0" indent="0">
              <a:buNone/>
            </a:pPr>
            <a:r>
              <a:rPr lang="sv-FI" dirty="0">
                <a:solidFill>
                  <a:schemeClr val="tx1"/>
                </a:solidFill>
              </a:rPr>
              <a:t>018-52 70 61</a:t>
            </a:r>
          </a:p>
          <a:p>
            <a:pPr marL="0" indent="0">
              <a:buNone/>
            </a:pPr>
            <a:r>
              <a:rPr lang="sv-FI" dirty="0">
                <a:hlinkClick r:id="rId2"/>
              </a:rPr>
              <a:t>eleonore.hedman@folkhalsan.ax</a:t>
            </a:r>
            <a:endParaRPr lang="sv-FI" dirty="0"/>
          </a:p>
          <a:p>
            <a:pPr marL="0" indent="0">
              <a:buNone/>
            </a:pPr>
            <a:endParaRPr lang="sv-FI" dirty="0"/>
          </a:p>
          <a:p>
            <a:r>
              <a:rPr lang="sv-FI" dirty="0">
                <a:solidFill>
                  <a:schemeClr val="tx1"/>
                </a:solidFill>
              </a:rPr>
              <a:t>Erica Öström</a:t>
            </a:r>
          </a:p>
          <a:p>
            <a:pPr marL="0" indent="0">
              <a:buNone/>
            </a:pPr>
            <a:r>
              <a:rPr lang="sv-FI" dirty="0">
                <a:solidFill>
                  <a:schemeClr val="tx1"/>
                </a:solidFill>
              </a:rPr>
              <a:t>018-52 70 62</a:t>
            </a:r>
          </a:p>
          <a:p>
            <a:pPr marL="0" indent="0">
              <a:buNone/>
            </a:pPr>
            <a:r>
              <a:rPr lang="sv-FI" dirty="0">
                <a:hlinkClick r:id="rId3"/>
              </a:rPr>
              <a:t>erica.ostrom@folkhalsan.ax</a:t>
            </a:r>
            <a:endParaRPr lang="sv-FI" dirty="0"/>
          </a:p>
          <a:p>
            <a:endParaRPr lang="sv-FI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FI" sz="6000" dirty="0"/>
              <a:t>Vill ni veta mer?</a:t>
            </a:r>
          </a:p>
        </p:txBody>
      </p:sp>
    </p:spTree>
    <p:extLst>
      <p:ext uri="{BB962C8B-B14F-4D97-AF65-F5344CB8AC3E}">
        <p14:creationId xmlns:p14="http://schemas.microsoft.com/office/powerpoint/2010/main" val="268500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9902" y="997211"/>
            <a:ext cx="6319157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sv-SE" b="0" dirty="0">
                <a:latin typeface="Calibri Light" pitchFamily="34" charset="0"/>
              </a:rPr>
              <a:t>Hur mår du rent allmänt?</a:t>
            </a:r>
            <a:br>
              <a:rPr lang="sv-SE" b="0" dirty="0">
                <a:latin typeface="Calibri Light" pitchFamily="34" charset="0"/>
              </a:rPr>
            </a:br>
            <a:r>
              <a:rPr lang="sv-SE" sz="15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11479"/>
              </p:ext>
            </p:extLst>
          </p:nvPr>
        </p:nvGraphicFramePr>
        <p:xfrm>
          <a:off x="1866508" y="1471795"/>
          <a:ext cx="9502218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30BAF084-CB83-4232-87FA-16EAFB356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1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199" y="656135"/>
            <a:ext cx="8852264" cy="800132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22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74814"/>
              </p:ext>
            </p:extLst>
          </p:nvPr>
        </p:nvGraphicFramePr>
        <p:xfrm>
          <a:off x="1981199" y="1600200"/>
          <a:ext cx="8852264" cy="461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1" y="656135"/>
            <a:ext cx="8686800" cy="800132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>
                <a:latin typeface="Calibri Light" pitchFamily="34" charset="0"/>
              </a:rPr>
              <a:t>Deltar du i någon organiserad fritidsaktivitet?</a:t>
            </a:r>
            <a:br>
              <a:rPr lang="sv-SE" b="0" dirty="0">
                <a:latin typeface="Calibri Light" pitchFamily="34" charset="0"/>
              </a:rPr>
            </a:br>
            <a:r>
              <a:rPr lang="sv-SE" sz="2200" b="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69056"/>
              </p:ext>
            </p:extLst>
          </p:nvPr>
        </p:nvGraphicFramePr>
        <p:xfrm>
          <a:off x="1981200" y="1600201"/>
          <a:ext cx="8686800" cy="46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4" y="539931"/>
            <a:ext cx="8807752" cy="87770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100" b="0" dirty="0"/>
              <a:t>Har du någon att prata med om det du tycker är viktigt</a:t>
            </a:r>
            <a:r>
              <a:rPr lang="en-US" sz="3100" b="0" dirty="0"/>
              <a:t>?</a:t>
            </a:r>
            <a:br>
              <a:rPr lang="en-US" b="0" dirty="0"/>
            </a:br>
            <a:r>
              <a:rPr lang="sv-SE" sz="22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03408"/>
              </p:ext>
            </p:extLst>
          </p:nvPr>
        </p:nvGraphicFramePr>
        <p:xfrm>
          <a:off x="1981199" y="1417638"/>
          <a:ext cx="8568267" cy="50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13509"/>
            <a:ext cx="8826136" cy="1053686"/>
          </a:xfrm>
        </p:spPr>
        <p:txBody>
          <a:bodyPr>
            <a:normAutofit/>
          </a:bodyPr>
          <a:lstStyle/>
          <a:p>
            <a:pPr algn="ctr"/>
            <a:r>
              <a:rPr lang="sv-SE" sz="2800" b="0" dirty="0"/>
              <a:t>Har du någon att prata med om det du tycker är viktigt</a:t>
            </a:r>
            <a:r>
              <a:rPr lang="en-US" sz="2800" b="0" dirty="0"/>
              <a:t>?</a:t>
            </a:r>
            <a:br>
              <a:rPr lang="en-US" b="0" dirty="0"/>
            </a:br>
            <a:r>
              <a:rPr lang="sv-SE" sz="2000" b="0" dirty="0"/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22595"/>
              </p:ext>
            </p:extLst>
          </p:nvPr>
        </p:nvGraphicFramePr>
        <p:xfrm>
          <a:off x="1981199" y="1417638"/>
          <a:ext cx="863710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" y="5501641"/>
            <a:ext cx="1877146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etasionsmall" id="{6B9FAE8B-3241-4CE3-9F29-12665901910C}" vid="{B0378F64-96B4-45F9-8907-35D265C6B2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fh-presentetasionsmall (2)</Template>
  <TotalTime>0</TotalTime>
  <Words>676</Words>
  <Application>Microsoft Office PowerPoint</Application>
  <PresentationFormat>Bredbild</PresentationFormat>
  <Paragraphs>128</Paragraphs>
  <Slides>42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53" baseType="lpstr">
      <vt:lpstr>Wingdings</vt:lpstr>
      <vt:lpstr>Georgia</vt:lpstr>
      <vt:lpstr>CillaFHscript</vt:lpstr>
      <vt:lpstr>Calibri Light</vt:lpstr>
      <vt:lpstr>Roboto Medium</vt:lpstr>
      <vt:lpstr>Segoe UI</vt:lpstr>
      <vt:lpstr>Calibri</vt:lpstr>
      <vt:lpstr>Roboto Black</vt:lpstr>
      <vt:lpstr>Roboto Light</vt:lpstr>
      <vt:lpstr>Arial</vt:lpstr>
      <vt:lpstr>Office-tema</vt:lpstr>
      <vt:lpstr>Drogvaneundersökning Yrkesgymnasiet 2020</vt:lpstr>
      <vt:lpstr>PowerPoint-presentation</vt:lpstr>
      <vt:lpstr>Hur mår du rent allmänt? Årskurs 1-2</vt:lpstr>
      <vt:lpstr>Hur mår du rent allmänt? Årskurs 1-2</vt:lpstr>
      <vt:lpstr>Hur mår du rent allmänt? Årskurs 1-2</vt:lpstr>
      <vt:lpstr>Deltar du i någon organiserad fritidsaktivitet? Årskurs 1-2</vt:lpstr>
      <vt:lpstr>Deltar du i någon organiserad fritidsaktivitet? Årskurs 1-2</vt:lpstr>
      <vt:lpstr>Har du någon att prata med om det du tycker är viktigt? Årskurs 1-2</vt:lpstr>
      <vt:lpstr>Har du någon att prata med om det du tycker är viktigt? Årskurs 1-2</vt:lpstr>
      <vt:lpstr>Tobaksbruk Årskurs 1-2 </vt:lpstr>
      <vt:lpstr>Tobaksbruk Årskurs 1-2 </vt:lpstr>
      <vt:lpstr>Röker du? Årskurs 1-2 </vt:lpstr>
      <vt:lpstr>Röker du? Årskurs 1-2 </vt:lpstr>
      <vt:lpstr>Röker du? Årskurs 1-2 </vt:lpstr>
      <vt:lpstr>Snusar du? Årskurs 1-2 </vt:lpstr>
      <vt:lpstr>Snusar du? Årskurs 1-2 </vt:lpstr>
      <vt:lpstr>Snusar du? Årskurs 1-2 </vt:lpstr>
      <vt:lpstr>Snusar du? Årskurs 1-2 </vt:lpstr>
      <vt:lpstr>Har du någon gång använt e-cigarett? Årskurs 1-2 </vt:lpstr>
      <vt:lpstr>Har du någon gång använt e-cigarett? Årskurs 1-2 </vt:lpstr>
      <vt:lpstr>Har du någon gång använt e-cigarett? Årskurs 1-2 </vt:lpstr>
      <vt:lpstr>Har du någon gång rökt vattenpipa? Årskurs 1-2 </vt:lpstr>
      <vt:lpstr>Har du någon gång rökt vattenpipa? Årskurs 1-2 </vt:lpstr>
      <vt:lpstr>Alkoholkonsumtion Årskurs 1-2</vt:lpstr>
      <vt:lpstr>Alkoholkonsumtion Årskurs 1-2</vt:lpstr>
      <vt:lpstr>Var får du vanligtvis din alkohol ifrån? Årskurs 1-2</vt:lpstr>
      <vt:lpstr>Var får du vanligtvis din alkohol ifrån? Årskurs 1-2</vt:lpstr>
      <vt:lpstr>Vad drack du senaste berusningstillfället? Årskurs 1-2</vt:lpstr>
      <vt:lpstr>Alkohol i trafiken Årskurs 1-2</vt:lpstr>
      <vt:lpstr>Tillåter dina föräldrar att du dricker alkohol?  Årskurs 1-2</vt:lpstr>
      <vt:lpstr>Restriktivitet hos föräldrar Årskurs 1-2</vt:lpstr>
      <vt:lpstr>Narkotika Årskurs 1-2</vt:lpstr>
      <vt:lpstr>Narkotika  Årskurs 1-2</vt:lpstr>
      <vt:lpstr>”Det är bra att det är olagligt att använda cannabis (marijuana/hasch)” Årskurs 1-2</vt:lpstr>
      <vt:lpstr>”Det är bra att det är olagligt att använda cannabis (marijuana/hasch)” Årskurs 1-2</vt:lpstr>
      <vt:lpstr>”Det är bra att det är olagligt att använda cannabis (marijuana/hasch)” Årskurs 1-2</vt:lpstr>
      <vt:lpstr>Samband mellan alkohol och narkotika Årskurs 1-2</vt:lpstr>
      <vt:lpstr>Samband mellan rökning och narkotika Årskurs 1-2</vt:lpstr>
      <vt:lpstr>Samband mellan rökning och narkotika Årskurs 1-2</vt:lpstr>
      <vt:lpstr>Normbrytande beteenden</vt:lpstr>
      <vt:lpstr>Tips till dig som förälder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2020-09-17T11:22:54Z</dcterms:created>
  <dcterms:modified xsi:type="dcterms:W3CDTF">2020-11-18T12:24:10Z</dcterms:modified>
</cp:coreProperties>
</file>