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1" r:id="rId1"/>
  </p:sldMasterIdLst>
  <p:notesMasterIdLst>
    <p:notesMasterId r:id="rId49"/>
  </p:notesMasterIdLst>
  <p:sldIdLst>
    <p:sldId id="281" r:id="rId2"/>
    <p:sldId id="331" r:id="rId3"/>
    <p:sldId id="344" r:id="rId4"/>
    <p:sldId id="291" r:id="rId5"/>
    <p:sldId id="315" r:id="rId6"/>
    <p:sldId id="292" r:id="rId7"/>
    <p:sldId id="351" r:id="rId8"/>
    <p:sldId id="365" r:id="rId9"/>
    <p:sldId id="293" r:id="rId10"/>
    <p:sldId id="326" r:id="rId11"/>
    <p:sldId id="294" r:id="rId12"/>
    <p:sldId id="361" r:id="rId13"/>
    <p:sldId id="295" r:id="rId14"/>
    <p:sldId id="327" r:id="rId15"/>
    <p:sldId id="328" r:id="rId16"/>
    <p:sldId id="360" r:id="rId17"/>
    <p:sldId id="319" r:id="rId18"/>
    <p:sldId id="332" r:id="rId19"/>
    <p:sldId id="297" r:id="rId20"/>
    <p:sldId id="320" r:id="rId21"/>
    <p:sldId id="321" r:id="rId22"/>
    <p:sldId id="323" r:id="rId23"/>
    <p:sldId id="322" r:id="rId24"/>
    <p:sldId id="333" r:id="rId25"/>
    <p:sldId id="346" r:id="rId26"/>
    <p:sldId id="299" r:id="rId27"/>
    <p:sldId id="324" r:id="rId28"/>
    <p:sldId id="314" r:id="rId29"/>
    <p:sldId id="347" r:id="rId30"/>
    <p:sldId id="348" r:id="rId31"/>
    <p:sldId id="350" r:id="rId32"/>
    <p:sldId id="362" r:id="rId33"/>
    <p:sldId id="312" r:id="rId34"/>
    <p:sldId id="352" r:id="rId35"/>
    <p:sldId id="303" r:id="rId36"/>
    <p:sldId id="330" r:id="rId37"/>
    <p:sldId id="353" r:id="rId38"/>
    <p:sldId id="363" r:id="rId39"/>
    <p:sldId id="307" r:id="rId40"/>
    <p:sldId id="311" r:id="rId41"/>
    <p:sldId id="317" r:id="rId42"/>
    <p:sldId id="355" r:id="rId43"/>
    <p:sldId id="356" r:id="rId44"/>
    <p:sldId id="345" r:id="rId45"/>
    <p:sldId id="369" r:id="rId46"/>
    <p:sldId id="334" r:id="rId47"/>
    <p:sldId id="289" r:id="rId48"/>
  </p:sldIdLst>
  <p:sldSz cx="12192000" cy="6858000"/>
  <p:notesSz cx="6858000" cy="9144000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Montserrat" panose="00000500000000000000" pitchFamily="2" charset="0"/>
      <p:regular r:id="rId54"/>
      <p:bold r:id="rId55"/>
      <p:italic r:id="rId56"/>
      <p:boldItalic r:id="rId57"/>
    </p:embeddedFont>
    <p:embeddedFont>
      <p:font typeface="Montserrat Medium" panose="00000600000000000000" pitchFamily="2" charset="0"/>
      <p:regular r:id="rId58"/>
      <p:italic r:id="rId59"/>
    </p:embeddedFont>
    <p:embeddedFont>
      <p:font typeface="Verdana" panose="020B0604030504040204" pitchFamily="34" charset="0"/>
      <p:regular r:id="rId60"/>
      <p:bold r:id="rId61"/>
      <p:italic r:id="rId62"/>
      <p:boldItalic r:id="rId6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73678" autoAdjust="0"/>
  </p:normalViewPr>
  <p:slideViewPr>
    <p:cSldViewPr snapToGrid="0" snapToObjects="1" showGuides="1">
      <p:cViewPr varScale="1">
        <p:scale>
          <a:sx n="96" d="100"/>
          <a:sy n="96" d="100"/>
        </p:scale>
        <p:origin x="978" y="78"/>
      </p:cViewPr>
      <p:guideLst>
        <p:guide orient="horz" pos="414"/>
        <p:guide pos="43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61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F92EC-F36B-4FD0-B781-17435EBEE820}" type="datetimeFigureOut">
              <a:rPr lang="sv-FI" smtClean="0"/>
              <a:t>02-10-2023</a:t>
            </a:fld>
            <a:endParaRPr lang="sv-FI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3BA16-7CDA-432B-AB65-33075E0EA0CD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159318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Betydligt större andel män bland de svarande 2023.</a:t>
            </a:r>
          </a:p>
          <a:p>
            <a:r>
              <a:rPr lang="sv-FI" dirty="0"/>
              <a:t>Könsfördelning 2023:</a:t>
            </a:r>
          </a:p>
          <a:p>
            <a:r>
              <a:rPr lang="sv-FI" dirty="0"/>
              <a:t>Flickor: 37 %</a:t>
            </a:r>
          </a:p>
          <a:p>
            <a:r>
              <a:rPr lang="sv-FI" dirty="0"/>
              <a:t>Pojkar: 63 %</a:t>
            </a:r>
          </a:p>
          <a:p>
            <a:endParaRPr lang="sv-FI" dirty="0"/>
          </a:p>
          <a:p>
            <a:r>
              <a:rPr lang="sv-FI" dirty="0"/>
              <a:t>Könsfördelning 2022:</a:t>
            </a:r>
          </a:p>
          <a:p>
            <a:r>
              <a:rPr lang="sv-FI" dirty="0"/>
              <a:t>Flickor: 47 %</a:t>
            </a:r>
          </a:p>
          <a:p>
            <a:r>
              <a:rPr lang="sv-FI" dirty="0"/>
              <a:t>Pojkar: 53 %</a:t>
            </a:r>
          </a:p>
          <a:p>
            <a:endParaRPr lang="sv-FI" dirty="0"/>
          </a:p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E5C51-1DFC-4DFA-B0F5-EB61750DE328}" type="slidenum">
              <a:rPr lang="sv-FI" smtClean="0"/>
              <a:t>3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61412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Totalt 114 svar. Den allra vanligaste orsaken är trötthet eller fysisk/psykisk illamående. Endast få svarande uppger att de skolkar för att t.ex. vara med vänner eller annat.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BD082-C5A6-41BF-9436-AB0F7EAC4DF4}" type="slidenum">
              <a:rPr lang="sv-FI" smtClean="0"/>
              <a:t>12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163352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Resultat snarlikt 2022</a:t>
            </a:r>
          </a:p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3BA16-7CDA-432B-AB65-33075E0EA0CD}" type="slidenum">
              <a:rPr lang="sv-FI" smtClean="0"/>
              <a:t>13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78453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Resultat för ”totalt” snarlikt 2022</a:t>
            </a:r>
          </a:p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3BA16-7CDA-432B-AB65-33075E0EA0CD}" type="slidenum">
              <a:rPr lang="sv-FI" smtClean="0"/>
              <a:t>14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611437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Svarsalternativen var:</a:t>
            </a:r>
          </a:p>
          <a:p>
            <a:r>
              <a:rPr lang="sv-SE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Jag kan prata med mamma/pappa/min vårdnadshavare</a:t>
            </a:r>
            <a:r>
              <a:rPr lang="sv-SE" dirty="0"/>
              <a:t> </a:t>
            </a:r>
          </a:p>
          <a:p>
            <a:r>
              <a:rPr lang="sv-SE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Jag kan prata med syskon</a:t>
            </a:r>
            <a:r>
              <a:rPr lang="sv-SE" dirty="0"/>
              <a:t> </a:t>
            </a:r>
          </a:p>
          <a:p>
            <a:r>
              <a:rPr lang="sv-SE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Jag kan prata med min kompis/kompisar</a:t>
            </a:r>
            <a:r>
              <a:rPr lang="sv-SE" dirty="0"/>
              <a:t> </a:t>
            </a:r>
          </a:p>
          <a:p>
            <a:r>
              <a:rPr lang="sv-SE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Jag kan prata med en vuxen som är viktig för mig</a:t>
            </a:r>
            <a:r>
              <a:rPr lang="sv-SE" dirty="0"/>
              <a:t> </a:t>
            </a:r>
          </a:p>
          <a:p>
            <a:r>
              <a:rPr lang="sv-SE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Jag kan prata med en vuxen på skolan</a:t>
            </a:r>
            <a:r>
              <a:rPr lang="sv-SE" dirty="0"/>
              <a:t> </a:t>
            </a:r>
          </a:p>
          <a:p>
            <a:r>
              <a:rPr lang="sv-SE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NY SEDAN 2022: Jag kan prata med andra på internet</a:t>
            </a:r>
            <a:r>
              <a:rPr lang="sv-SE" dirty="0"/>
              <a:t> </a:t>
            </a:r>
          </a:p>
          <a:p>
            <a:r>
              <a:rPr lang="sv-SE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Jag har ingen jag kan prata med</a:t>
            </a:r>
            <a:r>
              <a:rPr lang="sv-SE" dirty="0"/>
              <a:t> </a:t>
            </a:r>
            <a:endParaRPr lang="sv-FI" dirty="0"/>
          </a:p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3BA16-7CDA-432B-AB65-33075E0EA0CD}" type="slidenum">
              <a:rPr lang="sv-FI" smtClean="0"/>
              <a:t>16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417593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Svarsalternativen var:</a:t>
            </a:r>
          </a:p>
          <a:p>
            <a:r>
              <a:rPr lang="sv-SE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Jag kan prata med mamma/pappa/min vårdnadshavare</a:t>
            </a:r>
            <a:r>
              <a:rPr lang="sv-SE" dirty="0"/>
              <a:t> </a:t>
            </a:r>
          </a:p>
          <a:p>
            <a:r>
              <a:rPr lang="sv-SE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Jag kan prata med syskon</a:t>
            </a:r>
            <a:r>
              <a:rPr lang="sv-SE" dirty="0"/>
              <a:t> </a:t>
            </a:r>
          </a:p>
          <a:p>
            <a:r>
              <a:rPr lang="sv-SE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Jag kan prata med min kompis/kompisar</a:t>
            </a:r>
            <a:r>
              <a:rPr lang="sv-SE" dirty="0"/>
              <a:t> </a:t>
            </a:r>
          </a:p>
          <a:p>
            <a:r>
              <a:rPr lang="sv-SE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Jag kan prata med en vuxen som är viktig för mig</a:t>
            </a:r>
            <a:r>
              <a:rPr lang="sv-SE" dirty="0"/>
              <a:t> </a:t>
            </a:r>
          </a:p>
          <a:p>
            <a:r>
              <a:rPr lang="sv-SE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Jag kan prata med en vuxen på skolan</a:t>
            </a:r>
            <a:r>
              <a:rPr lang="sv-SE" dirty="0"/>
              <a:t> </a:t>
            </a:r>
          </a:p>
          <a:p>
            <a:r>
              <a:rPr lang="sv-SE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NY SEDAN 2022: Jag kan prata med andra på internet</a:t>
            </a:r>
            <a:r>
              <a:rPr lang="sv-SE" dirty="0"/>
              <a:t> </a:t>
            </a:r>
          </a:p>
          <a:p>
            <a:r>
              <a:rPr lang="sv-SE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Jag har ingen jag kan prata med</a:t>
            </a:r>
            <a:r>
              <a:rPr lang="sv-SE" dirty="0"/>
              <a:t> </a:t>
            </a:r>
            <a:endParaRPr lang="sv-FI" dirty="0"/>
          </a:p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3BA16-7CDA-432B-AB65-33075E0EA0CD}" type="slidenum">
              <a:rPr lang="sv-FI" smtClean="0"/>
              <a:t>17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501864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”Andra på internet” lades till 2022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3BA16-7CDA-432B-AB65-33075E0EA0CD}" type="slidenum">
              <a:rPr lang="sv-FI" smtClean="0"/>
              <a:t>18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696029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b="0" dirty="0"/>
              <a:t>Svarsalternativen är från och med 2023 desamma för alla tre (röker du, snusar du, har du använt e-cig/</a:t>
            </a:r>
            <a:r>
              <a:rPr lang="sv-FI" b="0" dirty="0" err="1"/>
              <a:t>vape</a:t>
            </a:r>
            <a:r>
              <a:rPr lang="sv-FI" b="0" dirty="0"/>
              <a:t>?)</a:t>
            </a:r>
          </a:p>
          <a:p>
            <a:r>
              <a:rPr lang="sv-FI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Nej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12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Nej, jag har slutat</a:t>
            </a:r>
          </a:p>
          <a:p>
            <a:r>
              <a:rPr lang="sv-FI" sz="12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Nej, men jag har provat</a:t>
            </a:r>
          </a:p>
          <a:p>
            <a:r>
              <a:rPr lang="sv-FI" sz="12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Ja, ibland</a:t>
            </a:r>
          </a:p>
          <a:p>
            <a:r>
              <a:rPr lang="sv-FI" sz="12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Ja, varje dag</a:t>
            </a:r>
            <a:r>
              <a:rPr lang="sv-FI" b="1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b="1" dirty="0"/>
              <a:t>Fet stil = Har rökt/snusat/använt </a:t>
            </a:r>
            <a:r>
              <a:rPr lang="sv-FI" b="1" dirty="0" err="1"/>
              <a:t>ecig</a:t>
            </a:r>
            <a:r>
              <a:rPr lang="sv-FI" b="1" dirty="0"/>
              <a:t>/</a:t>
            </a:r>
            <a:r>
              <a:rPr lang="sv-FI" b="1" dirty="0" err="1"/>
              <a:t>vape</a:t>
            </a:r>
            <a:endParaRPr lang="sv-FI" b="1" dirty="0"/>
          </a:p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3BA16-7CDA-432B-AB65-33075E0EA0CD}" type="slidenum">
              <a:rPr lang="sv-FI" smtClean="0"/>
              <a:t>19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846492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2022:</a:t>
            </a:r>
          </a:p>
          <a:p>
            <a:r>
              <a:rPr lang="sv-FI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Nej: 60 %</a:t>
            </a:r>
          </a:p>
          <a:p>
            <a:r>
              <a:rPr lang="sv-FI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Nej, jag har slutat: 6 %</a:t>
            </a:r>
          </a:p>
          <a:p>
            <a:r>
              <a:rPr lang="sv-FI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Nej, men jag har provat: 15 %</a:t>
            </a:r>
          </a:p>
          <a:p>
            <a:r>
              <a:rPr lang="sv-FI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Ja, ibland: 12 %</a:t>
            </a:r>
          </a:p>
          <a:p>
            <a:r>
              <a:rPr lang="sv-FI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Ja, varje dag: 7 %</a:t>
            </a:r>
            <a:endParaRPr lang="sv-FI" b="0" dirty="0"/>
          </a:p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3BA16-7CDA-432B-AB65-33075E0EA0CD}" type="slidenum">
              <a:rPr lang="sv-FI" smtClean="0"/>
              <a:t>20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6886422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2022:</a:t>
            </a:r>
          </a:p>
          <a:p>
            <a:r>
              <a:rPr lang="sv-FI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Nej: 57 %</a:t>
            </a:r>
          </a:p>
          <a:p>
            <a:r>
              <a:rPr lang="sv-FI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Nej, jag har slutat: 1 %</a:t>
            </a:r>
          </a:p>
          <a:p>
            <a:r>
              <a:rPr lang="sv-FI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Nej, men jag har provat: 16 %</a:t>
            </a:r>
          </a:p>
          <a:p>
            <a:r>
              <a:rPr lang="sv-FI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Ja, ibland: 11 %</a:t>
            </a:r>
          </a:p>
          <a:p>
            <a:r>
              <a:rPr lang="sv-FI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Ja, varje dag: 16 %</a:t>
            </a:r>
            <a:endParaRPr lang="sv-FI" b="0" dirty="0"/>
          </a:p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3BA16-7CDA-432B-AB65-33075E0EA0CD}" type="slidenum">
              <a:rPr lang="sv-FI" smtClean="0"/>
              <a:t>22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744872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b="0" dirty="0"/>
              <a:t>Svarsalternativen är från och med 2023 desamma för alla tre (röker du, snusar du, har du använt e-cig/</a:t>
            </a:r>
            <a:r>
              <a:rPr lang="sv-FI" b="0" dirty="0" err="1"/>
              <a:t>vape</a:t>
            </a:r>
            <a:r>
              <a:rPr lang="sv-FI" b="0" dirty="0"/>
              <a:t>?)</a:t>
            </a:r>
          </a:p>
          <a:p>
            <a:r>
              <a:rPr lang="sv-FI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Nej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12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Nej, jag har slutat</a:t>
            </a:r>
          </a:p>
          <a:p>
            <a:r>
              <a:rPr lang="sv-FI" sz="12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Nej, men jag har provat</a:t>
            </a:r>
          </a:p>
          <a:p>
            <a:r>
              <a:rPr lang="sv-FI" sz="12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Ja, ibland</a:t>
            </a:r>
          </a:p>
          <a:p>
            <a:r>
              <a:rPr lang="sv-FI" sz="12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Ja, varje dag</a:t>
            </a:r>
            <a:r>
              <a:rPr lang="sv-FI" b="1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b="1" dirty="0"/>
              <a:t>Fet stil = Har rökt/snusat/använt </a:t>
            </a:r>
            <a:r>
              <a:rPr lang="sv-FI" b="1" dirty="0" err="1"/>
              <a:t>ecig</a:t>
            </a:r>
            <a:r>
              <a:rPr lang="sv-FI" b="1" dirty="0"/>
              <a:t>/</a:t>
            </a:r>
            <a:r>
              <a:rPr lang="sv-FI" b="1" dirty="0" err="1"/>
              <a:t>vape</a:t>
            </a:r>
            <a:endParaRPr lang="sv-FI" b="1" dirty="0"/>
          </a:p>
          <a:p>
            <a:endParaRPr lang="sv-FI" dirty="0"/>
          </a:p>
          <a:p>
            <a:r>
              <a:rPr lang="sv-FI" dirty="0"/>
              <a:t>Tidigare var svarsalternativen för e-cigg:</a:t>
            </a:r>
          </a:p>
          <a:p>
            <a:r>
              <a:rPr lang="sv-FI" sz="1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Nej</a:t>
            </a:r>
            <a:r>
              <a:rPr lang="sv-FI" dirty="0"/>
              <a:t> </a:t>
            </a:r>
          </a:p>
          <a:p>
            <a:r>
              <a:rPr lang="sv-FI" sz="18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Ja, en gång</a:t>
            </a:r>
            <a:r>
              <a:rPr lang="sv-FI" b="1" dirty="0"/>
              <a:t> </a:t>
            </a:r>
          </a:p>
          <a:p>
            <a:r>
              <a:rPr lang="sv-FI" sz="18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Ja, flera gånger</a:t>
            </a:r>
            <a:r>
              <a:rPr lang="sv-FI" b="1" dirty="0"/>
              <a:t> </a:t>
            </a:r>
          </a:p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3BA16-7CDA-432B-AB65-33075E0EA0CD}" type="slidenum">
              <a:rPr lang="sv-FI" smtClean="0"/>
              <a:t>24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147344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2022:</a:t>
            </a:r>
          </a:p>
          <a:p>
            <a:r>
              <a:rPr lang="sv-FI" dirty="0"/>
              <a:t>Mycket bra: 11%</a:t>
            </a:r>
          </a:p>
          <a:p>
            <a:r>
              <a:rPr lang="sv-FI" dirty="0"/>
              <a:t>Bra: 49%</a:t>
            </a:r>
          </a:p>
          <a:p>
            <a:r>
              <a:rPr lang="sv-FI" dirty="0"/>
              <a:t>Varken eller: 31%</a:t>
            </a:r>
          </a:p>
          <a:p>
            <a:r>
              <a:rPr lang="sv-FI" dirty="0"/>
              <a:t>Dåligt: 7%</a:t>
            </a:r>
          </a:p>
          <a:p>
            <a:r>
              <a:rPr lang="sv-FI" dirty="0"/>
              <a:t>Mycket dåligt: 2%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3BA16-7CDA-432B-AB65-33075E0EA0CD}" type="slidenum">
              <a:rPr lang="sv-FI" smtClean="0"/>
              <a:t>4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684730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3BA16-7CDA-432B-AB65-33075E0EA0CD}" type="slidenum">
              <a:rPr lang="sv-FI" smtClean="0"/>
              <a:t>25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7114896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2022:</a:t>
            </a:r>
          </a:p>
          <a:p>
            <a:r>
              <a:rPr lang="sv-FI" dirty="0"/>
              <a:t>Nej: 25 %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0"/>
              <a:t>Ja, en-två ggr: 17 %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0"/>
              <a:t>Ja, flera ggr: 58 %</a:t>
            </a:r>
          </a:p>
          <a:p>
            <a:endParaRPr lang="sv-FI" dirty="0"/>
          </a:p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3BA16-7CDA-432B-AB65-33075E0EA0CD}" type="slidenum">
              <a:rPr lang="sv-FI" smtClean="0"/>
              <a:t>26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3597897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Avser alla svarande. Diagrammet visar de som uppgett svarsalternativen i </a:t>
            </a:r>
            <a:r>
              <a:rPr lang="sv-SE" b="1" dirty="0"/>
              <a:t>fet stil </a:t>
            </a:r>
            <a:r>
              <a:rPr lang="sv-SE" dirty="0"/>
              <a:t>nedan.</a:t>
            </a:r>
          </a:p>
          <a:p>
            <a:r>
              <a:rPr lang="sv-SE" dirty="0"/>
              <a:t>Resultat 2022: </a:t>
            </a:r>
          </a:p>
          <a:p>
            <a:r>
              <a:rPr lang="sv-SE" dirty="0"/>
              <a:t>Druckit alkohol: 75%</a:t>
            </a:r>
          </a:p>
          <a:p>
            <a:r>
              <a:rPr lang="sv-SE" dirty="0"/>
              <a:t>Varit berusad: 64%</a:t>
            </a:r>
          </a:p>
          <a:p>
            <a:r>
              <a:rPr lang="sv-SE" dirty="0" err="1"/>
              <a:t>Intensivkonsumerat</a:t>
            </a:r>
            <a:r>
              <a:rPr lang="sv-SE" dirty="0"/>
              <a:t>: 21%</a:t>
            </a:r>
          </a:p>
          <a:p>
            <a:endParaRPr lang="sv-FI" sz="1200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sv-FI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DRUCKIT ALKOHOL</a:t>
            </a:r>
          </a:p>
          <a:p>
            <a:r>
              <a:rPr lang="sv-FI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Fråga: Har du druckit alkoholhaltiga drycker?</a:t>
            </a:r>
          </a:p>
          <a:p>
            <a:r>
              <a:rPr lang="sv-FI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Nej</a:t>
            </a:r>
            <a:r>
              <a:rPr lang="sv-FI" dirty="0"/>
              <a:t> </a:t>
            </a:r>
          </a:p>
          <a:p>
            <a:r>
              <a:rPr lang="sv-FI" sz="12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Ja, en-två gånger</a:t>
            </a:r>
            <a:r>
              <a:rPr lang="sv-FI" b="1" dirty="0"/>
              <a:t> </a:t>
            </a:r>
          </a:p>
          <a:p>
            <a:r>
              <a:rPr lang="sv-FI" sz="12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Ja, flera gånger</a:t>
            </a:r>
            <a:r>
              <a:rPr lang="sv-FI" b="1" dirty="0"/>
              <a:t> </a:t>
            </a:r>
          </a:p>
          <a:p>
            <a:endParaRPr lang="sv-FI" dirty="0"/>
          </a:p>
          <a:p>
            <a:r>
              <a:rPr lang="sv-SE" dirty="0"/>
              <a:t>VARIT BERUSAD/PÅVERKAD</a:t>
            </a:r>
          </a:p>
          <a:p>
            <a:r>
              <a:rPr lang="sv-SE" dirty="0"/>
              <a:t>Fråga: </a:t>
            </a:r>
            <a:r>
              <a:rPr lang="sv-FI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Har du blivit berusad/påverkad av alkohol?</a:t>
            </a:r>
            <a:r>
              <a:rPr lang="sv-FI" dirty="0"/>
              <a:t> </a:t>
            </a:r>
          </a:p>
          <a:p>
            <a:r>
              <a:rPr lang="sv-FI" dirty="0"/>
              <a:t>Nej</a:t>
            </a:r>
          </a:p>
          <a:p>
            <a:r>
              <a:rPr lang="sv-FI" b="1" dirty="0"/>
              <a:t>Ja</a:t>
            </a:r>
          </a:p>
          <a:p>
            <a:endParaRPr lang="sv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”</a:t>
            </a:r>
            <a:r>
              <a:rPr lang="sv-SE" dirty="0" err="1"/>
              <a:t>Intensivkonsumerat</a:t>
            </a:r>
            <a:r>
              <a:rPr lang="sv-SE" dirty="0"/>
              <a:t>”: Under de senaste 12 månaderna vid samma tillfälle druckit alkohol som motsvarar 2,5 dl starksprit, fyra stora burkar öl eller en flaska vin</a:t>
            </a:r>
          </a:p>
          <a:p>
            <a:pPr algn="l"/>
            <a:r>
              <a:rPr lang="sv-SE" b="1" i="0" dirty="0">
                <a:solidFill>
                  <a:srgbClr val="515355"/>
                </a:solidFill>
                <a:effectLst/>
                <a:latin typeface="Montserrat" panose="00000500000000000000" pitchFamily="2" charset="0"/>
              </a:rPr>
              <a:t>Varje vecka</a:t>
            </a:r>
          </a:p>
          <a:p>
            <a:pPr algn="l"/>
            <a:r>
              <a:rPr lang="sv-SE" b="1" i="0" dirty="0">
                <a:solidFill>
                  <a:srgbClr val="515355"/>
                </a:solidFill>
                <a:effectLst/>
                <a:latin typeface="Montserrat" panose="00000500000000000000" pitchFamily="2" charset="0"/>
              </a:rPr>
              <a:t>Ungefär varannan vecka</a:t>
            </a:r>
          </a:p>
          <a:p>
            <a:pPr algn="l"/>
            <a:r>
              <a:rPr lang="sv-SE" b="1" i="0" dirty="0">
                <a:solidFill>
                  <a:srgbClr val="515355"/>
                </a:solidFill>
                <a:effectLst/>
                <a:latin typeface="Montserrat" panose="00000500000000000000" pitchFamily="2" charset="0"/>
              </a:rPr>
              <a:t>En gång i månaden</a:t>
            </a:r>
          </a:p>
          <a:p>
            <a:pPr algn="l"/>
            <a:r>
              <a:rPr lang="sv-SE" b="0" i="0" dirty="0">
                <a:solidFill>
                  <a:srgbClr val="515355"/>
                </a:solidFill>
                <a:effectLst/>
                <a:latin typeface="Montserrat" panose="00000500000000000000" pitchFamily="2" charset="0"/>
              </a:rPr>
              <a:t>Mer sällan </a:t>
            </a:r>
          </a:p>
          <a:p>
            <a:pPr algn="l"/>
            <a:r>
              <a:rPr lang="sv-SE" b="0" i="0" dirty="0">
                <a:solidFill>
                  <a:srgbClr val="515355"/>
                </a:solidFill>
                <a:effectLst/>
                <a:latin typeface="Montserrat" panose="00000500000000000000" pitchFamily="2" charset="0"/>
              </a:rPr>
              <a:t>Aldrig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3BA16-7CDA-432B-AB65-33075E0EA0CD}" type="slidenum">
              <a:rPr lang="sv-FI" smtClean="0"/>
              <a:t>28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1346380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3BA16-7CDA-432B-AB65-33075E0EA0CD}" type="slidenum">
              <a:rPr lang="sv-FI" smtClean="0"/>
              <a:t>29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8864020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3BA16-7CDA-432B-AB65-33075E0EA0CD}" type="slidenum">
              <a:rPr lang="sv-FI" smtClean="0"/>
              <a:t>30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2678063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Vanligaste orsakerna: </a:t>
            </a:r>
          </a:p>
          <a:p>
            <a:pPr marL="171450" indent="-171450">
              <a:buFontTx/>
              <a:buChar char="-"/>
            </a:pPr>
            <a:r>
              <a:rPr lang="sv-FI" dirty="0"/>
              <a:t>Måste hem/hade inget val (ca 30 svar)</a:t>
            </a:r>
          </a:p>
          <a:p>
            <a:pPr marL="171450" indent="-171450">
              <a:buFontTx/>
              <a:buChar char="-"/>
            </a:pPr>
            <a:r>
              <a:rPr lang="sv-FI" dirty="0"/>
              <a:t>Visste inte att föraren berusad (ca 8 svar)</a:t>
            </a:r>
          </a:p>
          <a:p>
            <a:pPr marL="171450" indent="-171450">
              <a:buFontTx/>
              <a:buChar char="-"/>
            </a:pPr>
            <a:r>
              <a:rPr lang="sv-FI" dirty="0"/>
              <a:t>Förälder berusad (4 svar)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BD082-C5A6-41BF-9436-AB0F7EAC4DF4}" type="slidenum">
              <a:rPr lang="sv-FI" smtClean="0"/>
              <a:t>32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5441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2022:</a:t>
            </a:r>
          </a:p>
          <a:p>
            <a:r>
              <a:rPr lang="sv-FI" dirty="0"/>
              <a:t>Nej 66%</a:t>
            </a:r>
          </a:p>
          <a:p>
            <a:r>
              <a:rPr lang="sv-FI" dirty="0"/>
              <a:t>Ja, ibland: 30%</a:t>
            </a:r>
          </a:p>
          <a:p>
            <a:r>
              <a:rPr lang="sv-FI" dirty="0"/>
              <a:t>Ja, rätt ofta: 4%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3BA16-7CDA-432B-AB65-33075E0EA0CD}" type="slidenum">
              <a:rPr lang="sv-FI" smtClean="0"/>
              <a:t>33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7799576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2022:</a:t>
            </a:r>
          </a:p>
          <a:p>
            <a:r>
              <a:rPr lang="sv-FI" dirty="0"/>
              <a:t>Tillåter inte att jag röker:83%</a:t>
            </a:r>
          </a:p>
          <a:p>
            <a:r>
              <a:rPr lang="sv-FI" dirty="0"/>
              <a:t>Tillåter inte att jag snusar:72%</a:t>
            </a:r>
          </a:p>
          <a:p>
            <a:r>
              <a:rPr lang="sv-FI" dirty="0"/>
              <a:t>Tillåter inte att jag dricker:55%</a:t>
            </a:r>
          </a:p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3BA16-7CDA-432B-AB65-33075E0EA0CD}" type="slidenum">
              <a:rPr lang="sv-FI" smtClean="0"/>
              <a:t>35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0221022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3BA16-7CDA-432B-AB65-33075E0EA0CD}" type="slidenum">
              <a:rPr lang="sv-FI" smtClean="0"/>
              <a:t>36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1941421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800" dirty="0"/>
              <a:t>Fråga: Du som valt att inte dricka dig berusad/inte dricka alls - hur viktiga är följande orsaker enligt dig? </a:t>
            </a:r>
          </a:p>
          <a:p>
            <a:r>
              <a:rPr lang="sv-SE" sz="1800" dirty="0"/>
              <a:t>Svarsalternativen: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b="1" dirty="0"/>
              <a:t>Mycket viktig orsak</a:t>
            </a:r>
            <a:endParaRPr lang="sv-FI" sz="1800" b="1" dirty="0"/>
          </a:p>
          <a:p>
            <a:r>
              <a:rPr lang="sv-SE" sz="1800" dirty="0"/>
              <a:t>Ganska viktig</a:t>
            </a:r>
          </a:p>
          <a:p>
            <a:r>
              <a:rPr lang="sv-SE" sz="1800" dirty="0"/>
              <a:t>Inte så viktig</a:t>
            </a:r>
          </a:p>
          <a:p>
            <a:r>
              <a:rPr lang="sv-SE" sz="1800" dirty="0"/>
              <a:t>Inte alls viktig orsak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BD082-C5A6-41BF-9436-AB0F7EAC4DF4}" type="slidenum">
              <a:rPr lang="sv-FI" smtClean="0"/>
              <a:t>37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739436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3BA16-7CDA-432B-AB65-33075E0EA0CD}" type="slidenum">
              <a:rPr lang="sv-FI" smtClean="0"/>
              <a:t>5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486038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Den vanligaste orsaken handlar om att man helt enkelt inte vill dricka alkohol p.g.a. smak, pengar, religion/lag eller liknande.</a:t>
            </a:r>
          </a:p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BD082-C5A6-41BF-9436-AB0F7EAC4DF4}" type="slidenum">
              <a:rPr lang="sv-FI" smtClean="0"/>
              <a:t>38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6611110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Fråga: Om du spelar spel, ingår det pengar i ditt spelande?</a:t>
            </a:r>
          </a:p>
          <a:p>
            <a:r>
              <a:rPr lang="sv-FI" b="0" i="0" dirty="0">
                <a:solidFill>
                  <a:srgbClr val="515355"/>
                </a:solidFill>
                <a:effectLst/>
                <a:latin typeface="Montserrat" panose="00000500000000000000" pitchFamily="2" charset="0"/>
              </a:rPr>
              <a:t>Frågan omformulerad 2023. </a:t>
            </a:r>
          </a:p>
          <a:p>
            <a:r>
              <a:rPr lang="sv-FI" b="0" i="0" dirty="0">
                <a:solidFill>
                  <a:srgbClr val="515355"/>
                </a:solidFill>
                <a:effectLst/>
                <a:latin typeface="Montserrat" panose="00000500000000000000" pitchFamily="2" charset="0"/>
              </a:rPr>
              <a:t>Tidigare fanns en fråga ”spelar du spel” och frågan om pengar ingår i spel ställdes bara till dem som uppgett att de spelar spel.</a:t>
            </a:r>
          </a:p>
          <a:p>
            <a:endParaRPr lang="sv-SE" b="0" i="0" dirty="0">
              <a:solidFill>
                <a:srgbClr val="515355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3BA16-7CDA-432B-AB65-33075E0EA0CD}" type="slidenum">
              <a:rPr lang="sv-FI" smtClean="0"/>
              <a:t>39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0636592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0"/>
              <a:t>2022: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0"/>
              <a:t>Vet ngn: 50%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0"/>
              <a:t>Erbjuden: 26%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0"/>
              <a:t>Använt: 11%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3BA16-7CDA-432B-AB65-33075E0EA0CD}" type="slidenum">
              <a:rPr lang="sv-FI" smtClean="0"/>
              <a:t>40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91235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0"/>
              <a:t>Främst marijuana/hasch rapporteras av de svarande </a:t>
            </a:r>
          </a:p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3BA16-7CDA-432B-AB65-33075E0EA0CD}" type="slidenum">
              <a:rPr lang="sv-FI" smtClean="0"/>
              <a:t>41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7157403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0"/>
              <a:t>Intensivkonsumtion = </a:t>
            </a:r>
            <a:r>
              <a:rPr lang="sv-SE" dirty="0"/>
              <a:t>Tänk tillbaka på det senaste året, de senaste 12 månaderna. Hur ofta har du "</a:t>
            </a:r>
            <a:r>
              <a:rPr lang="sv-SE" dirty="0" err="1"/>
              <a:t>intensivkonsumerat</a:t>
            </a:r>
            <a:r>
              <a:rPr lang="sv-SE" dirty="0"/>
              <a:t>" alkohol, typ vid samma tillfälle druckit alkohol som motsvarar  2,5 dl starksprit, fyra stora burkar öl eller en flaska vin? (minst en gång i månaden)</a:t>
            </a:r>
            <a:endParaRPr lang="sv-FI"/>
          </a:p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3BA16-7CDA-432B-AB65-33075E0EA0CD}" type="slidenum">
              <a:rPr lang="sv-FI" smtClean="0"/>
              <a:t>42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9174504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Cirka 7 % av alla svarande använder någon gång </a:t>
            </a:r>
            <a:r>
              <a:rPr lang="sv-SE" dirty="0"/>
              <a:t>receptbelagd medicin som inte är utskriven till personen. 1,5 % gör det rätt ofta. </a:t>
            </a:r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E5C51-1DFC-4DFA-B0F5-EB61750DE328}" type="slidenum">
              <a:rPr lang="sv-FI" smtClean="0"/>
              <a:t>43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0588574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E5C51-1DFC-4DFA-B0F5-EB61750DE328}" type="slidenum">
              <a:rPr lang="sv-FI" smtClean="0"/>
              <a:t>44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2172181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Fråga: </a:t>
            </a:r>
            <a:r>
              <a:rPr lang="sv-FI" dirty="0"/>
              <a:t>Hur skadligt för hälsan tror du att det är om man...</a:t>
            </a:r>
            <a:endParaRPr lang="sv-SE" dirty="0"/>
          </a:p>
          <a:p>
            <a:r>
              <a:rPr lang="sv-SE" dirty="0"/>
              <a:t>Svarsalternativen: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b="0" dirty="0"/>
              <a:t>Ingen risk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b="0" dirty="0"/>
              <a:t>Liten risk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b="0" dirty="0"/>
              <a:t>Måttlig risk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b="1" dirty="0"/>
              <a:t>Stor risk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E5C51-1DFC-4DFA-B0F5-EB61750DE328}" type="slidenum">
              <a:rPr lang="sv-FI" smtClean="0"/>
              <a:t>45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0680732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Intensivkonsumtion = </a:t>
            </a:r>
            <a:r>
              <a:rPr lang="sv-SE" dirty="0"/>
              <a:t>Tänk tillbaka på det senaste året, de senaste 12 månaderna. Hur ofta har du "</a:t>
            </a:r>
            <a:r>
              <a:rPr lang="sv-SE" dirty="0" err="1"/>
              <a:t>intensivkonsumerat</a:t>
            </a:r>
            <a:r>
              <a:rPr lang="sv-SE" dirty="0"/>
              <a:t>" alkohol, typ vid samma tillfälle druckit alkohol som motsvarar  2,5 dl starksprit, fyra stora burkar öl eller en flaska vin? (minst en gång i månaden)</a:t>
            </a:r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3BA16-7CDA-432B-AB65-33075E0EA0CD}" type="slidenum">
              <a:rPr lang="sv-FI" smtClean="0"/>
              <a:t>46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069379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Svar ”Nej” </a:t>
            </a:r>
          </a:p>
          <a:p>
            <a:r>
              <a:rPr lang="sv-FI" dirty="0"/>
              <a:t>2021: 65 %</a:t>
            </a:r>
          </a:p>
          <a:p>
            <a:r>
              <a:rPr lang="sv-FI" dirty="0"/>
              <a:t>2022: 67 %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3BA16-7CDA-432B-AB65-33075E0EA0CD}" type="slidenum">
              <a:rPr lang="sv-FI" smtClean="0"/>
              <a:t>6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918775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E5C51-1DFC-4DFA-B0F5-EB61750DE328}" type="slidenum">
              <a:rPr lang="sv-FI" smtClean="0"/>
              <a:t>7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98328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Resultaten kommer att kompletteras med andra fritidsaktiviteter.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E5C51-1DFC-4DFA-B0F5-EB61750DE328}" type="slidenum">
              <a:rPr lang="sv-FI" smtClean="0"/>
              <a:t>8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98328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2022: </a:t>
            </a:r>
          </a:p>
          <a:p>
            <a:r>
              <a:rPr lang="sv-FI" dirty="0"/>
              <a:t>Mycket bra 25 %</a:t>
            </a:r>
          </a:p>
          <a:p>
            <a:r>
              <a:rPr lang="sv-FI" dirty="0"/>
              <a:t>Ganska bra 59 %</a:t>
            </a:r>
          </a:p>
          <a:p>
            <a:r>
              <a:rPr lang="sv-FI" dirty="0"/>
              <a:t>Varken bra eller dåligt 12 %</a:t>
            </a:r>
          </a:p>
          <a:p>
            <a:r>
              <a:rPr lang="sv-FI" dirty="0"/>
              <a:t>Ganska dåligt 3 %</a:t>
            </a:r>
          </a:p>
          <a:p>
            <a:r>
              <a:rPr lang="sv-FI" dirty="0"/>
              <a:t>Mycket dåligt 1 %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3BA16-7CDA-432B-AB65-33075E0EA0CD}" type="slidenum">
              <a:rPr lang="sv-FI" smtClean="0"/>
              <a:t>9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914227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3BA16-7CDA-432B-AB65-33075E0EA0CD}" type="slidenum">
              <a:rPr lang="sv-FI" smtClean="0"/>
              <a:t>10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855479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2022:</a:t>
            </a:r>
          </a:p>
          <a:p>
            <a:r>
              <a:rPr lang="sv-FI" dirty="0"/>
              <a:t>Nej: 81 %</a:t>
            </a:r>
          </a:p>
          <a:p>
            <a:r>
              <a:rPr lang="sv-FI" dirty="0"/>
              <a:t>Ja, enstaka: 13 %</a:t>
            </a:r>
          </a:p>
          <a:p>
            <a:r>
              <a:rPr lang="sv-FI" dirty="0"/>
              <a:t>Ja, några gånger: 7 %</a:t>
            </a:r>
          </a:p>
          <a:p>
            <a:r>
              <a:rPr lang="sv-FI" dirty="0"/>
              <a:t>Ja, rätt så </a:t>
            </a:r>
            <a:r>
              <a:rPr lang="sv-FI" dirty="0" err="1"/>
              <a:t>ifta</a:t>
            </a:r>
            <a:r>
              <a:rPr lang="sv-FI" dirty="0"/>
              <a:t>: 0 %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3BA16-7CDA-432B-AB65-33075E0EA0CD}" type="slidenum">
              <a:rPr lang="sv-FI" smtClean="0"/>
              <a:t>11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11821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D702B-73CB-DB4E-8402-917AF2522E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3" y="2361336"/>
            <a:ext cx="9144000" cy="1037741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Rubrik </a:t>
            </a:r>
            <a:r>
              <a:rPr lang="en-US" dirty="0" err="1"/>
              <a:t>startsida</a:t>
            </a:r>
            <a:endParaRPr lang="en-AX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6CCA25-854D-5341-971A-A96337B588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763" y="3399077"/>
            <a:ext cx="9144000" cy="657225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Underrubrik</a:t>
            </a:r>
            <a:endParaRPr lang="en-AX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97DE21-E36B-9840-82D1-2951E0B46CDD}"/>
              </a:ext>
            </a:extLst>
          </p:cNvPr>
          <p:cNvSpPr txBox="1"/>
          <p:nvPr userDrawn="1"/>
        </p:nvSpPr>
        <p:spPr>
          <a:xfrm>
            <a:off x="3207026" y="2802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X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7AC4AC-E66B-AA48-8280-0947E3AD7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4056302"/>
            <a:ext cx="9144000" cy="385762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NAMN OCH DATUM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2D9520-C20B-B942-B273-861ED5C4D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1280" y="4014585"/>
            <a:ext cx="5760720" cy="28600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F8DA36-B503-4EA6-9705-51C58A01D3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8616" y="5720867"/>
            <a:ext cx="698421" cy="77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97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  <p15:guide id="2" pos="483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nder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97DE21-E36B-9840-82D1-2951E0B46CDD}"/>
              </a:ext>
            </a:extLst>
          </p:cNvPr>
          <p:cNvSpPr txBox="1"/>
          <p:nvPr userDrawn="1"/>
        </p:nvSpPr>
        <p:spPr>
          <a:xfrm>
            <a:off x="3207026" y="2802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X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95EA79-40FE-074B-9E28-70AD2B1ED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6560" y="5425440"/>
            <a:ext cx="2880360" cy="143256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651F4AD-EA66-6745-8A59-EC1E613B90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2" y="657225"/>
            <a:ext cx="9629567" cy="1037741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Rubrik </a:t>
            </a:r>
            <a:r>
              <a:rPr lang="en-US" dirty="0" err="1"/>
              <a:t>undersida</a:t>
            </a:r>
            <a:endParaRPr lang="en-AX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A1C11277-560D-C646-BCB3-E4685AE8198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6763" y="1695450"/>
            <a:ext cx="9629566" cy="412908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sz="1800">
                <a:solidFill>
                  <a:schemeClr val="tx2"/>
                </a:solidFill>
                <a:latin typeface="Montserrat" pitchFamily="2" charset="77"/>
              </a:defRPr>
            </a:lvl2pPr>
            <a:lvl3pPr>
              <a:defRPr sz="1400">
                <a:solidFill>
                  <a:schemeClr val="tx2"/>
                </a:solidFill>
                <a:latin typeface="Montserrat" pitchFamily="2" charset="77"/>
              </a:defRPr>
            </a:lvl3pPr>
            <a:lvl4pPr>
              <a:defRPr>
                <a:solidFill>
                  <a:schemeClr val="bg2"/>
                </a:solidFill>
                <a:latin typeface="Montserrat" pitchFamily="2" charset="77"/>
              </a:defRPr>
            </a:lvl4pPr>
            <a:lvl5pPr>
              <a:defRPr>
                <a:solidFill>
                  <a:schemeClr val="bg2"/>
                </a:solidFill>
                <a:latin typeface="Montserrat" pitchFamily="2" charset="77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597856D-BE5B-448C-9515-524D989C1265}"/>
              </a:ext>
            </a:extLst>
          </p:cNvPr>
          <p:cNvSpPr txBox="1"/>
          <p:nvPr userDrawn="1"/>
        </p:nvSpPr>
        <p:spPr>
          <a:xfrm>
            <a:off x="10919791" y="6298513"/>
            <a:ext cx="1040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000" dirty="0">
                <a:solidFill>
                  <a:schemeClr val="bg1"/>
                </a:solidFill>
                <a:latin typeface="Montserrat" panose="00000500000000000000" pitchFamily="2" charset="0"/>
              </a:rPr>
              <a:t>www.asub.ax</a:t>
            </a:r>
          </a:p>
        </p:txBody>
      </p:sp>
    </p:spTree>
    <p:extLst>
      <p:ext uri="{BB962C8B-B14F-4D97-AF65-F5344CB8AC3E}">
        <p14:creationId xmlns:p14="http://schemas.microsoft.com/office/powerpoint/2010/main" val="2447888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483">
          <p15:clr>
            <a:srgbClr val="FBAE40"/>
          </p15:clr>
        </p15:guide>
        <p15:guide id="3" pos="6562" userDrawn="1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nder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97DE21-E36B-9840-82D1-2951E0B46CDD}"/>
              </a:ext>
            </a:extLst>
          </p:cNvPr>
          <p:cNvSpPr txBox="1"/>
          <p:nvPr userDrawn="1"/>
        </p:nvSpPr>
        <p:spPr>
          <a:xfrm>
            <a:off x="3207026" y="2802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X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95EA79-40FE-074B-9E28-70AD2B1ED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6560" y="5425440"/>
            <a:ext cx="2880360" cy="143256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651F4AD-EA66-6745-8A59-EC1E613B90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2" y="657225"/>
            <a:ext cx="9629567" cy="1037741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Rubrik </a:t>
            </a:r>
            <a:r>
              <a:rPr lang="en-US" dirty="0" err="1"/>
              <a:t>undersida</a:t>
            </a:r>
            <a:endParaRPr lang="en-AX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4781E6D9-55E5-4CC3-9325-860957E52F9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6763" y="1695450"/>
            <a:ext cx="4699759" cy="412908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sz="1800">
                <a:solidFill>
                  <a:schemeClr val="tx2"/>
                </a:solidFill>
                <a:latin typeface="Montserrat" pitchFamily="2" charset="77"/>
              </a:defRPr>
            </a:lvl2pPr>
            <a:lvl3pPr>
              <a:defRPr sz="1400">
                <a:solidFill>
                  <a:schemeClr val="tx2"/>
                </a:solidFill>
                <a:latin typeface="Montserrat" pitchFamily="2" charset="77"/>
              </a:defRPr>
            </a:lvl3pPr>
            <a:lvl4pPr>
              <a:defRPr>
                <a:solidFill>
                  <a:schemeClr val="bg2"/>
                </a:solidFill>
                <a:latin typeface="Montserrat" pitchFamily="2" charset="77"/>
              </a:defRPr>
            </a:lvl4pPr>
            <a:lvl5pPr>
              <a:defRPr>
                <a:solidFill>
                  <a:schemeClr val="bg2"/>
                </a:solidFill>
                <a:latin typeface="Montserrat" pitchFamily="2" charset="77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00264C41-8A26-4B95-9CA2-9900E86D0FE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96571" y="1695450"/>
            <a:ext cx="4699759" cy="412908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sz="1800">
                <a:solidFill>
                  <a:schemeClr val="tx2"/>
                </a:solidFill>
                <a:latin typeface="Montserrat" pitchFamily="2" charset="77"/>
              </a:defRPr>
            </a:lvl2pPr>
            <a:lvl3pPr>
              <a:defRPr sz="1400">
                <a:solidFill>
                  <a:schemeClr val="tx2"/>
                </a:solidFill>
                <a:latin typeface="Montserrat" pitchFamily="2" charset="77"/>
              </a:defRPr>
            </a:lvl3pPr>
            <a:lvl4pPr>
              <a:defRPr>
                <a:solidFill>
                  <a:schemeClr val="bg2"/>
                </a:solidFill>
                <a:latin typeface="Montserrat" pitchFamily="2" charset="77"/>
              </a:defRPr>
            </a:lvl4pPr>
            <a:lvl5pPr>
              <a:defRPr>
                <a:solidFill>
                  <a:schemeClr val="bg2"/>
                </a:solidFill>
                <a:latin typeface="Montserrat" pitchFamily="2" charset="77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160135B6-1C8B-4613-8D25-A6FCAAFB3007}"/>
              </a:ext>
            </a:extLst>
          </p:cNvPr>
          <p:cNvSpPr txBox="1"/>
          <p:nvPr userDrawn="1"/>
        </p:nvSpPr>
        <p:spPr>
          <a:xfrm>
            <a:off x="10919791" y="6298513"/>
            <a:ext cx="1040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000" dirty="0">
                <a:solidFill>
                  <a:schemeClr val="bg1"/>
                </a:solidFill>
                <a:latin typeface="Montserrat" panose="00000500000000000000" pitchFamily="2" charset="0"/>
              </a:rPr>
              <a:t>www.asub.ax</a:t>
            </a:r>
          </a:p>
        </p:txBody>
      </p:sp>
    </p:spTree>
    <p:extLst>
      <p:ext uri="{BB962C8B-B14F-4D97-AF65-F5344CB8AC3E}">
        <p14:creationId xmlns:p14="http://schemas.microsoft.com/office/powerpoint/2010/main" val="1382355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483">
          <p15:clr>
            <a:srgbClr val="FBAE40"/>
          </p15:clr>
        </p15:guide>
        <p15:guide id="3" pos="6562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nder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97DE21-E36B-9840-82D1-2951E0B46CDD}"/>
              </a:ext>
            </a:extLst>
          </p:cNvPr>
          <p:cNvSpPr txBox="1"/>
          <p:nvPr userDrawn="1"/>
        </p:nvSpPr>
        <p:spPr>
          <a:xfrm>
            <a:off x="3207026" y="2802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X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906292-4A6D-7C4D-BBBD-4360FEFB2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6560" y="5425440"/>
            <a:ext cx="2890520" cy="143256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423C08A-749C-1C45-AA15-100F1EF70F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2" y="657225"/>
            <a:ext cx="9629567" cy="1037741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Rubrik </a:t>
            </a:r>
            <a:r>
              <a:rPr lang="en-US" dirty="0" err="1"/>
              <a:t>undersida</a:t>
            </a:r>
            <a:endParaRPr lang="en-AX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CE7B617-C340-4F8E-836D-7954F992C35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6763" y="1695450"/>
            <a:ext cx="9629566" cy="412908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sz="1800">
                <a:solidFill>
                  <a:schemeClr val="tx2"/>
                </a:solidFill>
                <a:latin typeface="Montserrat" pitchFamily="2" charset="77"/>
              </a:defRPr>
            </a:lvl2pPr>
            <a:lvl3pPr>
              <a:defRPr sz="1400">
                <a:solidFill>
                  <a:schemeClr val="tx2"/>
                </a:solidFill>
                <a:latin typeface="Montserrat" pitchFamily="2" charset="77"/>
              </a:defRPr>
            </a:lvl3pPr>
            <a:lvl4pPr>
              <a:defRPr>
                <a:solidFill>
                  <a:schemeClr val="bg2"/>
                </a:solidFill>
                <a:latin typeface="Montserrat" pitchFamily="2" charset="77"/>
              </a:defRPr>
            </a:lvl4pPr>
            <a:lvl5pPr>
              <a:defRPr>
                <a:solidFill>
                  <a:schemeClr val="bg2"/>
                </a:solidFill>
                <a:latin typeface="Montserrat" pitchFamily="2" charset="77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572986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483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Under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97DE21-E36B-9840-82D1-2951E0B46CDD}"/>
              </a:ext>
            </a:extLst>
          </p:cNvPr>
          <p:cNvSpPr txBox="1"/>
          <p:nvPr userDrawn="1"/>
        </p:nvSpPr>
        <p:spPr>
          <a:xfrm>
            <a:off x="3207026" y="2802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X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906292-4A6D-7C4D-BBBD-4360FEFB2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6560" y="5425440"/>
            <a:ext cx="2890520" cy="143256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423C08A-749C-1C45-AA15-100F1EF70F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2" y="657225"/>
            <a:ext cx="9629567" cy="1037741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Rubrik </a:t>
            </a:r>
            <a:r>
              <a:rPr lang="en-US" dirty="0" err="1"/>
              <a:t>undersida</a:t>
            </a:r>
            <a:endParaRPr lang="en-AX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80EF6B2D-F14F-1144-8F43-E62B05BD08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6763" y="1695450"/>
            <a:ext cx="4699759" cy="412908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sz="1800">
                <a:solidFill>
                  <a:schemeClr val="tx2"/>
                </a:solidFill>
                <a:latin typeface="Montserrat" pitchFamily="2" charset="77"/>
              </a:defRPr>
            </a:lvl2pPr>
            <a:lvl3pPr>
              <a:defRPr sz="1400">
                <a:solidFill>
                  <a:schemeClr val="tx2"/>
                </a:solidFill>
                <a:latin typeface="Montserrat" pitchFamily="2" charset="77"/>
              </a:defRPr>
            </a:lvl3pPr>
            <a:lvl4pPr>
              <a:defRPr>
                <a:solidFill>
                  <a:schemeClr val="bg2"/>
                </a:solidFill>
                <a:latin typeface="Montserrat" pitchFamily="2" charset="77"/>
              </a:defRPr>
            </a:lvl4pPr>
            <a:lvl5pPr>
              <a:defRPr>
                <a:solidFill>
                  <a:schemeClr val="bg2"/>
                </a:solidFill>
                <a:latin typeface="Montserrat" pitchFamily="2" charset="77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38536A44-0B16-0343-8E56-2664928528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96571" y="1695450"/>
            <a:ext cx="4699759" cy="412908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sz="1800">
                <a:solidFill>
                  <a:schemeClr val="tx2"/>
                </a:solidFill>
                <a:latin typeface="Montserrat" pitchFamily="2" charset="77"/>
              </a:defRPr>
            </a:lvl2pPr>
            <a:lvl3pPr>
              <a:defRPr sz="1400">
                <a:solidFill>
                  <a:schemeClr val="tx2"/>
                </a:solidFill>
                <a:latin typeface="Montserrat" pitchFamily="2" charset="77"/>
              </a:defRPr>
            </a:lvl3pPr>
            <a:lvl4pPr>
              <a:defRPr>
                <a:solidFill>
                  <a:schemeClr val="bg2"/>
                </a:solidFill>
                <a:latin typeface="Montserrat" pitchFamily="2" charset="77"/>
              </a:defRPr>
            </a:lvl4pPr>
            <a:lvl5pPr>
              <a:defRPr>
                <a:solidFill>
                  <a:schemeClr val="bg2"/>
                </a:solidFill>
                <a:latin typeface="Montserrat" pitchFamily="2" charset="77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249912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483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ut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5F6743-D2EA-4F48-8E3B-A6A26A0F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1280" y="3997960"/>
            <a:ext cx="5760720" cy="28600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B5EDC3-8C41-B443-B24E-CDF0E1C7F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8617" y="5723119"/>
            <a:ext cx="687600" cy="766581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B19DEB1E-50E2-4E94-B944-5B8C7C76B1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763" y="3139718"/>
            <a:ext cx="9144000" cy="65722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>
                <a:solidFill>
                  <a:schemeClr val="tx2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Ditt</a:t>
            </a:r>
            <a:r>
              <a:rPr lang="en-US" dirty="0"/>
              <a:t> </a:t>
            </a:r>
            <a:r>
              <a:rPr lang="en-US" dirty="0" err="1"/>
              <a:t>namn</a:t>
            </a:r>
            <a:r>
              <a:rPr lang="en-US" dirty="0"/>
              <a:t> </a:t>
            </a:r>
            <a:r>
              <a:rPr lang="en-US" dirty="0" err="1"/>
              <a:t>här</a:t>
            </a:r>
            <a:endParaRPr lang="en-AX" dirty="0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73CC91DD-E9D7-4EFE-BF37-D84289276CCF}"/>
              </a:ext>
            </a:extLst>
          </p:cNvPr>
          <p:cNvSpPr txBox="1"/>
          <p:nvPr userDrawn="1"/>
        </p:nvSpPr>
        <p:spPr>
          <a:xfrm>
            <a:off x="757238" y="379694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600" dirty="0">
                <a:solidFill>
                  <a:schemeClr val="tx2"/>
                </a:solidFill>
                <a:latin typeface="Montserrat" panose="00000500000000000000" pitchFamily="2" charset="0"/>
              </a:rPr>
              <a:t>www.asub.ax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0A90BECF-BB16-449A-A031-014802B047C9}"/>
              </a:ext>
            </a:extLst>
          </p:cNvPr>
          <p:cNvSpPr txBox="1"/>
          <p:nvPr userDrawn="1"/>
        </p:nvSpPr>
        <p:spPr>
          <a:xfrm>
            <a:off x="757238" y="243183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Tack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för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visat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intresse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!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066208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23" userDrawn="1">
          <p15:clr>
            <a:srgbClr val="FBAE40"/>
          </p15:clr>
        </p15:guide>
        <p15:guide id="2" pos="529" userDrawn="1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ut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5F6743-D2EA-4F48-8E3B-A6A26A0F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1280" y="3997960"/>
            <a:ext cx="5760720" cy="28600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97DE21-E36B-9840-82D1-2951E0B46CDD}"/>
              </a:ext>
            </a:extLst>
          </p:cNvPr>
          <p:cNvSpPr txBox="1"/>
          <p:nvPr userDrawn="1"/>
        </p:nvSpPr>
        <p:spPr>
          <a:xfrm>
            <a:off x="3207026" y="2802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X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5B0DF21-8E2E-4C7F-9E18-9EFB6DFFABDD}"/>
              </a:ext>
            </a:extLst>
          </p:cNvPr>
          <p:cNvSpPr txBox="1"/>
          <p:nvPr userDrawn="1"/>
        </p:nvSpPr>
        <p:spPr>
          <a:xfrm>
            <a:off x="757238" y="379694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600" dirty="0">
                <a:solidFill>
                  <a:schemeClr val="tx2"/>
                </a:solidFill>
                <a:latin typeface="Montserrat" panose="00000500000000000000" pitchFamily="2" charset="0"/>
              </a:rPr>
              <a:t>www.asub.ax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635D2F5-594C-4516-8E42-B4FE1BEFC41F}"/>
              </a:ext>
            </a:extLst>
          </p:cNvPr>
          <p:cNvSpPr txBox="1"/>
          <p:nvPr userDrawn="1"/>
        </p:nvSpPr>
        <p:spPr>
          <a:xfrm>
            <a:off x="757238" y="243183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Tack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för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visat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intresse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!</a:t>
            </a:r>
            <a:endParaRPr lang="sv-FI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AF6553C-2F2D-45BA-B495-A42191544C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763" y="3139718"/>
            <a:ext cx="9144000" cy="65722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>
                <a:solidFill>
                  <a:schemeClr val="tx2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Ditt</a:t>
            </a:r>
            <a:r>
              <a:rPr lang="en-US" dirty="0"/>
              <a:t> </a:t>
            </a:r>
            <a:r>
              <a:rPr lang="en-US" dirty="0" err="1"/>
              <a:t>namn</a:t>
            </a:r>
            <a:r>
              <a:rPr lang="en-US" dirty="0"/>
              <a:t> </a:t>
            </a:r>
            <a:r>
              <a:rPr lang="en-US" dirty="0" err="1"/>
              <a:t>här</a:t>
            </a:r>
            <a:endParaRPr lang="en-AX" dirty="0"/>
          </a:p>
        </p:txBody>
      </p:sp>
    </p:spTree>
    <p:extLst>
      <p:ext uri="{BB962C8B-B14F-4D97-AF65-F5344CB8AC3E}">
        <p14:creationId xmlns:p14="http://schemas.microsoft.com/office/powerpoint/2010/main" val="2073069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 userDrawn="1">
          <p15:clr>
            <a:srgbClr val="FBAE40"/>
          </p15:clr>
        </p15:guide>
        <p15:guide id="2" pos="483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D702B-73CB-DB4E-8402-917AF2522E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3" y="2361341"/>
            <a:ext cx="9144000" cy="1037741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Rubrik </a:t>
            </a:r>
            <a:r>
              <a:rPr lang="en-US" dirty="0" err="1"/>
              <a:t>startsida</a:t>
            </a:r>
            <a:endParaRPr lang="en-AX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6CCA25-854D-5341-971A-A96337B588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763" y="3399082"/>
            <a:ext cx="9144000" cy="657225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Underrubrik</a:t>
            </a:r>
            <a:endParaRPr lang="en-AX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97DE21-E36B-9840-82D1-2951E0B46CDD}"/>
              </a:ext>
            </a:extLst>
          </p:cNvPr>
          <p:cNvSpPr txBox="1"/>
          <p:nvPr userDrawn="1"/>
        </p:nvSpPr>
        <p:spPr>
          <a:xfrm>
            <a:off x="3207026" y="2802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X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7AC4AC-E66B-AA48-8280-0947E3AD7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4056307"/>
            <a:ext cx="9144000" cy="385762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NAMN OCH DATUM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2D9520-C20B-B942-B273-861ED5C4D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1280" y="3997960"/>
            <a:ext cx="5760720" cy="28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05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  <p15:guide id="2" pos="483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llan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97DE21-E36B-9840-82D1-2951E0B46CDD}"/>
              </a:ext>
            </a:extLst>
          </p:cNvPr>
          <p:cNvSpPr txBox="1"/>
          <p:nvPr userDrawn="1"/>
        </p:nvSpPr>
        <p:spPr>
          <a:xfrm>
            <a:off x="3207026" y="2802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X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1207FA-DB4E-334D-AE2D-726D80EAE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21120" y="3997960"/>
            <a:ext cx="5770880" cy="286512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3BEBA71-0792-4C87-B273-01CD4C80D8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3" y="2348865"/>
            <a:ext cx="9144000" cy="1037741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Rubrik </a:t>
            </a:r>
            <a:r>
              <a:rPr lang="en-US" dirty="0" err="1"/>
              <a:t>mellansida</a:t>
            </a:r>
            <a:endParaRPr lang="en-AX" dirty="0"/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8D8FF3D5-B113-4928-8A85-CAB54F3692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3410712"/>
            <a:ext cx="7078662" cy="10382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Montserrat Medium" panose="020B0604020202020204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245319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  <p15:guide id="2" pos="483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llansid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97DE21-E36B-9840-82D1-2951E0B46CDD}"/>
              </a:ext>
            </a:extLst>
          </p:cNvPr>
          <p:cNvSpPr txBox="1"/>
          <p:nvPr userDrawn="1"/>
        </p:nvSpPr>
        <p:spPr>
          <a:xfrm>
            <a:off x="3207026" y="2802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X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1207FA-DB4E-334D-AE2D-726D80EAE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21120" y="3997960"/>
            <a:ext cx="5770880" cy="286512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84B9A61-509F-4313-B719-71A3EDF215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3" y="2348865"/>
            <a:ext cx="9144000" cy="1037741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Rubrik </a:t>
            </a:r>
            <a:r>
              <a:rPr lang="en-US" dirty="0" err="1"/>
              <a:t>mellansida</a:t>
            </a:r>
            <a:endParaRPr lang="en-AX" dirty="0"/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8067984-20EE-4D0D-B7BE-7D325381D1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3410712"/>
            <a:ext cx="7078662" cy="1038225"/>
          </a:xfrm>
        </p:spPr>
        <p:txBody>
          <a:bodyPr/>
          <a:lstStyle>
            <a:lvl1pPr marL="0" indent="0">
              <a:buNone/>
              <a:defRPr lang="sv-SE" sz="2400" kern="1200" dirty="0" smtClean="0">
                <a:solidFill>
                  <a:schemeClr val="bg1"/>
                </a:solidFill>
                <a:latin typeface="Montserrat Medium" panose="020B060402020202020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30054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483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llansida">
    <p:bg>
      <p:bgPr>
        <a:solidFill>
          <a:srgbClr val="4647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97DE21-E36B-9840-82D1-2951E0B46CDD}"/>
              </a:ext>
            </a:extLst>
          </p:cNvPr>
          <p:cNvSpPr txBox="1"/>
          <p:nvPr userDrawn="1"/>
        </p:nvSpPr>
        <p:spPr>
          <a:xfrm>
            <a:off x="3207026" y="2802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X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1207FA-DB4E-334D-AE2D-726D80EAE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21120" y="3997960"/>
            <a:ext cx="5770880" cy="286512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D719D5E-DF55-477E-A60B-419A1F8F88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3" y="2348865"/>
            <a:ext cx="9144000" cy="1037741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Rubrik </a:t>
            </a:r>
            <a:r>
              <a:rPr lang="en-US" dirty="0" err="1"/>
              <a:t>mellansida</a:t>
            </a:r>
            <a:endParaRPr lang="en-AX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71B8838-CA60-42A7-88A2-A5A15D8E37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3410712"/>
            <a:ext cx="7078662" cy="1038225"/>
          </a:xfrm>
        </p:spPr>
        <p:txBody>
          <a:bodyPr/>
          <a:lstStyle>
            <a:lvl1pPr marL="0" indent="0">
              <a:buNone/>
              <a:defRPr lang="sv-SE" sz="2400" kern="1200" dirty="0" smtClean="0">
                <a:solidFill>
                  <a:schemeClr val="bg1"/>
                </a:solidFill>
                <a:latin typeface="Montserrat Medium" panose="020B060402020202020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3572901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483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llansi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97DE21-E36B-9840-82D1-2951E0B46CDD}"/>
              </a:ext>
            </a:extLst>
          </p:cNvPr>
          <p:cNvSpPr txBox="1"/>
          <p:nvPr userDrawn="1"/>
        </p:nvSpPr>
        <p:spPr>
          <a:xfrm>
            <a:off x="3207026" y="2802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X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1207FA-DB4E-334D-AE2D-726D80EAE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21120" y="3997960"/>
            <a:ext cx="5770880" cy="286512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229BE8B-C1AB-412D-BBEF-21962A3F06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3" y="2348865"/>
            <a:ext cx="9144000" cy="1037741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Rubrik </a:t>
            </a:r>
            <a:r>
              <a:rPr lang="en-US" dirty="0" err="1"/>
              <a:t>mellansida</a:t>
            </a:r>
            <a:endParaRPr lang="en-AX" dirty="0"/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87A89FC1-1600-4249-B87B-CC2A6465BA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3410712"/>
            <a:ext cx="7078662" cy="1038225"/>
          </a:xfrm>
        </p:spPr>
        <p:txBody>
          <a:bodyPr/>
          <a:lstStyle>
            <a:lvl1pPr marL="0" indent="0">
              <a:buNone/>
              <a:defRPr lang="sv-SE" sz="2400" kern="1200" dirty="0" smtClean="0">
                <a:solidFill>
                  <a:schemeClr val="bg1"/>
                </a:solidFill>
                <a:latin typeface="Montserrat Medium" panose="020B060402020202020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248386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  <p15:guide id="2" pos="483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ellan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97DE21-E36B-9840-82D1-2951E0B46CDD}"/>
              </a:ext>
            </a:extLst>
          </p:cNvPr>
          <p:cNvSpPr txBox="1"/>
          <p:nvPr userDrawn="1"/>
        </p:nvSpPr>
        <p:spPr>
          <a:xfrm>
            <a:off x="3207026" y="2802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X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FC3E9E-14E0-6D46-8B14-DD21B2DAC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21120" y="3992880"/>
            <a:ext cx="5770880" cy="28651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ABCD30A-0C9A-429D-8856-9E563D5143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3" y="2348865"/>
            <a:ext cx="9144000" cy="1037741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Rubrik </a:t>
            </a:r>
            <a:r>
              <a:rPr lang="en-US" dirty="0" err="1"/>
              <a:t>mellansida</a:t>
            </a:r>
            <a:endParaRPr lang="en-AX" dirty="0"/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72DDE4C3-13AE-4970-A405-B4BED854C1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3410712"/>
            <a:ext cx="7078662" cy="1038225"/>
          </a:xfrm>
        </p:spPr>
        <p:txBody>
          <a:bodyPr/>
          <a:lstStyle>
            <a:lvl1pPr marL="0" indent="0">
              <a:buNone/>
              <a:defRPr lang="sv-SE" sz="2400" kern="1200" dirty="0" smtClean="0">
                <a:solidFill>
                  <a:schemeClr val="tx2"/>
                </a:solidFill>
                <a:latin typeface="Montserrat Medium" panose="020B060402020202020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3148239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483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der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D702B-73CB-DB4E-8402-917AF2522E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2" y="657225"/>
            <a:ext cx="9629567" cy="1037741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Rubrik </a:t>
            </a:r>
            <a:r>
              <a:rPr lang="en-US" dirty="0" err="1"/>
              <a:t>undersida</a:t>
            </a:r>
            <a:endParaRPr lang="en-AX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97DE21-E36B-9840-82D1-2951E0B46CDD}"/>
              </a:ext>
            </a:extLst>
          </p:cNvPr>
          <p:cNvSpPr txBox="1"/>
          <p:nvPr userDrawn="1"/>
        </p:nvSpPr>
        <p:spPr>
          <a:xfrm>
            <a:off x="3207026" y="2802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X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95EA79-40FE-074B-9E28-70AD2B1ED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6560" y="5425440"/>
            <a:ext cx="2880360" cy="14325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0A3A66-90A9-5E41-AAFD-F086C43E1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03496" y="6057443"/>
            <a:ext cx="513177" cy="572122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4F1CD328-F8A9-4A9F-B283-9AFE0F99BE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6763" y="1695450"/>
            <a:ext cx="9629566" cy="412908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sz="1800">
                <a:solidFill>
                  <a:schemeClr val="tx2"/>
                </a:solidFill>
                <a:latin typeface="Montserrat" pitchFamily="2" charset="77"/>
              </a:defRPr>
            </a:lvl2pPr>
            <a:lvl3pPr>
              <a:defRPr sz="1400">
                <a:solidFill>
                  <a:schemeClr val="tx2"/>
                </a:solidFill>
                <a:latin typeface="Montserrat" pitchFamily="2" charset="77"/>
              </a:defRPr>
            </a:lvl3pPr>
            <a:lvl4pPr>
              <a:defRPr>
                <a:solidFill>
                  <a:schemeClr val="bg2"/>
                </a:solidFill>
                <a:latin typeface="Montserrat" pitchFamily="2" charset="77"/>
              </a:defRPr>
            </a:lvl4pPr>
            <a:lvl5pPr>
              <a:defRPr>
                <a:solidFill>
                  <a:schemeClr val="bg2"/>
                </a:solidFill>
                <a:latin typeface="Montserrat" pitchFamily="2" charset="77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149456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483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nder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D702B-73CB-DB4E-8402-917AF2522E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2" y="657225"/>
            <a:ext cx="9629567" cy="1037741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Rubrik </a:t>
            </a:r>
            <a:r>
              <a:rPr lang="en-US" dirty="0" err="1"/>
              <a:t>undersida</a:t>
            </a:r>
            <a:endParaRPr lang="en-AX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97DE21-E36B-9840-82D1-2951E0B46CDD}"/>
              </a:ext>
            </a:extLst>
          </p:cNvPr>
          <p:cNvSpPr txBox="1"/>
          <p:nvPr userDrawn="1"/>
        </p:nvSpPr>
        <p:spPr>
          <a:xfrm>
            <a:off x="3207026" y="2802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X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5E3711-27BC-D74D-B225-D71DC387F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6763" y="1695450"/>
            <a:ext cx="4699759" cy="412908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sz="1800">
                <a:solidFill>
                  <a:schemeClr val="tx2"/>
                </a:solidFill>
                <a:latin typeface="Montserrat" pitchFamily="2" charset="77"/>
              </a:defRPr>
            </a:lvl2pPr>
            <a:lvl3pPr>
              <a:defRPr sz="1400">
                <a:solidFill>
                  <a:schemeClr val="tx2"/>
                </a:solidFill>
                <a:latin typeface="Montserrat" pitchFamily="2" charset="77"/>
              </a:defRPr>
            </a:lvl3pPr>
            <a:lvl4pPr>
              <a:defRPr>
                <a:solidFill>
                  <a:schemeClr val="bg2"/>
                </a:solidFill>
                <a:latin typeface="Montserrat" pitchFamily="2" charset="77"/>
              </a:defRPr>
            </a:lvl4pPr>
            <a:lvl5pPr>
              <a:defRPr>
                <a:solidFill>
                  <a:schemeClr val="bg2"/>
                </a:solidFill>
                <a:latin typeface="Montserrat" pitchFamily="2" charset="77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95EA79-40FE-074B-9E28-70AD2B1ED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6560" y="5425440"/>
            <a:ext cx="2880360" cy="14325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0A3A66-90A9-5E41-AAFD-F086C43E1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03496" y="6057443"/>
            <a:ext cx="513177" cy="572122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72A57624-C89D-1F4C-A469-DB8E6D7D990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96571" y="1695450"/>
            <a:ext cx="4699759" cy="412908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sz="1800">
                <a:solidFill>
                  <a:schemeClr val="tx2"/>
                </a:solidFill>
                <a:latin typeface="Montserrat" pitchFamily="2" charset="77"/>
              </a:defRPr>
            </a:lvl2pPr>
            <a:lvl3pPr>
              <a:defRPr sz="1400">
                <a:solidFill>
                  <a:schemeClr val="tx2"/>
                </a:solidFill>
                <a:latin typeface="Montserrat" pitchFamily="2" charset="77"/>
              </a:defRPr>
            </a:lvl3pPr>
            <a:lvl4pPr>
              <a:defRPr>
                <a:solidFill>
                  <a:schemeClr val="bg2"/>
                </a:solidFill>
                <a:latin typeface="Montserrat" pitchFamily="2" charset="77"/>
              </a:defRPr>
            </a:lvl4pPr>
            <a:lvl5pPr>
              <a:defRPr>
                <a:solidFill>
                  <a:schemeClr val="bg2"/>
                </a:solidFill>
                <a:latin typeface="Montserrat" pitchFamily="2" charset="77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369044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483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28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60" r:id="rId2"/>
    <p:sldLayoutId id="2147483662" r:id="rId3"/>
    <p:sldLayoutId id="2147483687" r:id="rId4"/>
    <p:sldLayoutId id="2147483663" r:id="rId5"/>
    <p:sldLayoutId id="2147483665" r:id="rId6"/>
    <p:sldLayoutId id="2147483692" r:id="rId7"/>
    <p:sldLayoutId id="2147483691" r:id="rId8"/>
    <p:sldLayoutId id="2147483668" r:id="rId9"/>
    <p:sldLayoutId id="2147483688" r:id="rId10"/>
    <p:sldLayoutId id="2147483693" r:id="rId11"/>
    <p:sldLayoutId id="2147483690" r:id="rId12"/>
    <p:sldLayoutId id="2147483664" r:id="rId13"/>
    <p:sldLayoutId id="2147483669" r:id="rId14"/>
    <p:sldLayoutId id="214748367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E41D7D9A-0B76-4904-92C8-B601D93D5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3778831"/>
            <a:ext cx="9144000" cy="836039"/>
          </a:xfrm>
        </p:spPr>
        <p:txBody>
          <a:bodyPr>
            <a:normAutofit/>
          </a:bodyPr>
          <a:lstStyle/>
          <a:p>
            <a:r>
              <a:rPr lang="sv-FI" dirty="0"/>
              <a:t>Ålands yrkesgymnasium årskurs I och II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E658F8D-6905-4C3E-A431-94EFA9A313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4333516"/>
            <a:ext cx="9144000" cy="385762"/>
          </a:xfrm>
        </p:spPr>
        <p:txBody>
          <a:bodyPr/>
          <a:lstStyle/>
          <a:p>
            <a:r>
              <a:rPr lang="sv-FI" dirty="0"/>
              <a:t>September 2023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2904778-5C4A-2333-AED2-954CF84137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13" y="5778869"/>
            <a:ext cx="1339763" cy="750267"/>
          </a:xfrm>
          <a:prstGeom prst="rect">
            <a:avLst/>
          </a:prstGeom>
        </p:spPr>
      </p:pic>
      <p:pic>
        <p:nvPicPr>
          <p:cNvPr id="7" name="Bildobjekt 6" descr="En bild som visar text, silhuett&#10;&#10;Automatiskt genererad beskrivning">
            <a:extLst>
              <a:ext uri="{FF2B5EF4-FFF2-40B4-BE49-F238E27FC236}">
                <a16:creationId xmlns:a16="http://schemas.microsoft.com/office/drawing/2014/main" id="{A236A200-4182-C387-6275-798E9C3D0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189" y="332199"/>
            <a:ext cx="3239804" cy="2746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2BFCBA2E-209D-79DE-2AE7-CB6C0340E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878" y="1365315"/>
            <a:ext cx="7137522" cy="1037741"/>
          </a:xfrm>
        </p:spPr>
        <p:txBody>
          <a:bodyPr>
            <a:normAutofit fontScale="90000"/>
          </a:bodyPr>
          <a:lstStyle/>
          <a:p>
            <a:r>
              <a:rPr lang="sv-FI" dirty="0"/>
              <a:t>Ungdomsundersökning 2023</a:t>
            </a:r>
            <a:br>
              <a:rPr lang="sv-FI" dirty="0"/>
            </a:br>
            <a:r>
              <a:rPr lang="sv-FI" sz="2200" dirty="0"/>
              <a:t>ANDTS-vanorna bland unga på Åland</a:t>
            </a:r>
            <a:br>
              <a:rPr lang="sv-FI" dirty="0"/>
            </a:b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322116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746F5A-15BF-B6FB-5EAB-BF97FADB29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sz="3600" dirty="0"/>
              <a:t>Hur trivs du i skolan?</a:t>
            </a:r>
            <a:br>
              <a:rPr lang="sv-FI" sz="3600" dirty="0"/>
            </a:br>
            <a:r>
              <a:rPr lang="sv-SE" sz="1600" dirty="0"/>
              <a:t>Åk I och II i yrkesgymnasiet</a:t>
            </a:r>
            <a:endParaRPr lang="sv-FI" sz="16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9FBE33D-C1B1-E25B-71DD-44B6127797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43370AB-53A0-6E7A-A6B0-9BC50E8DC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446" y="1378525"/>
            <a:ext cx="9745107" cy="525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17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C8CAD2-E9C7-DF96-CCD7-20A28BE1AA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sz="3600" dirty="0"/>
              <a:t>Händer det att du skolkar?</a:t>
            </a:r>
            <a:br>
              <a:rPr lang="sv-FI" sz="3600" dirty="0"/>
            </a:br>
            <a:r>
              <a:rPr lang="sv-SE" sz="1600" dirty="0"/>
              <a:t>Åk I och II i yrkesgymnasiet</a:t>
            </a:r>
            <a:endParaRPr lang="sv-FI" sz="16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F818ED3-32E7-755F-B4BE-2BC889623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3FDAC47B-930F-B91D-5616-45C59AD7A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764" y="1480239"/>
            <a:ext cx="9385902" cy="499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25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CF1346-E837-CF10-5723-D0235763D9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sz="3600" dirty="0"/>
              <a:t>Varför har du skolkat?</a:t>
            </a:r>
            <a:br>
              <a:rPr lang="sv-FI" sz="3600" dirty="0"/>
            </a:br>
            <a:r>
              <a:rPr lang="sv-SE" sz="1600" dirty="0"/>
              <a:t>Årskurs I och II i skolorna vid Ålands gymnasium</a:t>
            </a:r>
            <a:endParaRPr lang="sv-FI" sz="18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A663C89-002B-0784-90C1-AE46E31CB6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sp>
        <p:nvSpPr>
          <p:cNvPr id="5" name="Pratbubbla: oval 4">
            <a:extLst>
              <a:ext uri="{FF2B5EF4-FFF2-40B4-BE49-F238E27FC236}">
                <a16:creationId xmlns:a16="http://schemas.microsoft.com/office/drawing/2014/main" id="{045B8B7B-2D51-4E4F-4CF2-C379C2AA8BF6}"/>
              </a:ext>
            </a:extLst>
          </p:cNvPr>
          <p:cNvSpPr/>
          <p:nvPr/>
        </p:nvSpPr>
        <p:spPr>
          <a:xfrm>
            <a:off x="457483" y="2030819"/>
            <a:ext cx="2389992" cy="1951932"/>
          </a:xfrm>
          <a:prstGeom prst="wedgeEllipseCallou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Blir för mycket för en så man vill nara vara ifred och vila.</a:t>
            </a:r>
          </a:p>
          <a:p>
            <a:pPr algn="ctr"/>
            <a:r>
              <a:rPr lang="sv-FI" dirty="0"/>
              <a:t>- Pojke åk I</a:t>
            </a:r>
          </a:p>
        </p:txBody>
      </p:sp>
      <p:sp>
        <p:nvSpPr>
          <p:cNvPr id="6" name="Pratbubbla: oval 5">
            <a:extLst>
              <a:ext uri="{FF2B5EF4-FFF2-40B4-BE49-F238E27FC236}">
                <a16:creationId xmlns:a16="http://schemas.microsoft.com/office/drawing/2014/main" id="{A62A4D60-0698-5DB1-B781-EBFA601516CA}"/>
              </a:ext>
            </a:extLst>
          </p:cNvPr>
          <p:cNvSpPr/>
          <p:nvPr/>
        </p:nvSpPr>
        <p:spPr>
          <a:xfrm>
            <a:off x="1531088" y="4054346"/>
            <a:ext cx="2799752" cy="2569738"/>
          </a:xfrm>
          <a:prstGeom prst="wedgeEllipse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Jag har bara legat i sängen och sovit, har varit vaken hela natten och därför inte orkat vara i skolan.</a:t>
            </a:r>
          </a:p>
          <a:p>
            <a:pPr algn="ctr"/>
            <a:r>
              <a:rPr lang="sv-SE" dirty="0"/>
              <a:t>- Flicka åk II</a:t>
            </a:r>
            <a:endParaRPr lang="sv-FI" dirty="0"/>
          </a:p>
        </p:txBody>
      </p:sp>
      <p:sp>
        <p:nvSpPr>
          <p:cNvPr id="7" name="Pratbubbla: oval 6">
            <a:extLst>
              <a:ext uri="{FF2B5EF4-FFF2-40B4-BE49-F238E27FC236}">
                <a16:creationId xmlns:a16="http://schemas.microsoft.com/office/drawing/2014/main" id="{55F2BCC2-0C60-9BDE-BA4B-A178670128E7}"/>
              </a:ext>
            </a:extLst>
          </p:cNvPr>
          <p:cNvSpPr/>
          <p:nvPr/>
        </p:nvSpPr>
        <p:spPr>
          <a:xfrm flipH="1">
            <a:off x="8853452" y="628410"/>
            <a:ext cx="2857487" cy="2378375"/>
          </a:xfrm>
          <a:prstGeom prst="wedgeEllipse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Jag lyssnar på </a:t>
            </a:r>
            <a:r>
              <a:rPr lang="sv-FI" dirty="0" err="1"/>
              <a:t>Poddar</a:t>
            </a:r>
            <a:r>
              <a:rPr lang="sv-FI" dirty="0"/>
              <a:t> eller Musik. Skolkar därför skolan är stressig.</a:t>
            </a:r>
          </a:p>
          <a:p>
            <a:pPr algn="ctr"/>
            <a:r>
              <a:rPr lang="sv-FI" dirty="0"/>
              <a:t>- Pojke åk I</a:t>
            </a:r>
          </a:p>
        </p:txBody>
      </p:sp>
      <p:sp>
        <p:nvSpPr>
          <p:cNvPr id="8" name="Pratbubbla: oval 7">
            <a:extLst>
              <a:ext uri="{FF2B5EF4-FFF2-40B4-BE49-F238E27FC236}">
                <a16:creationId xmlns:a16="http://schemas.microsoft.com/office/drawing/2014/main" id="{40463B1C-D66A-553E-AC13-596B2C89A592}"/>
              </a:ext>
            </a:extLst>
          </p:cNvPr>
          <p:cNvSpPr/>
          <p:nvPr/>
        </p:nvSpPr>
        <p:spPr>
          <a:xfrm flipH="1">
            <a:off x="5237990" y="3498768"/>
            <a:ext cx="2695075" cy="2408440"/>
          </a:xfrm>
          <a:prstGeom prst="wedgeEllipse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Bara vilar, ofta hemma p.g.a. att jag är ledsen eller nere.</a:t>
            </a:r>
          </a:p>
          <a:p>
            <a:pPr algn="ctr"/>
            <a:r>
              <a:rPr lang="sv-FI" dirty="0"/>
              <a:t>- Flicka åk II</a:t>
            </a:r>
          </a:p>
        </p:txBody>
      </p:sp>
      <p:sp>
        <p:nvSpPr>
          <p:cNvPr id="9" name="Pratbubbla: oval 8">
            <a:extLst>
              <a:ext uri="{FF2B5EF4-FFF2-40B4-BE49-F238E27FC236}">
                <a16:creationId xmlns:a16="http://schemas.microsoft.com/office/drawing/2014/main" id="{9AA8ECEA-1B6D-072A-6E5D-7F0DDF1CEC45}"/>
              </a:ext>
            </a:extLst>
          </p:cNvPr>
          <p:cNvSpPr/>
          <p:nvPr/>
        </p:nvSpPr>
        <p:spPr>
          <a:xfrm>
            <a:off x="3360380" y="1694966"/>
            <a:ext cx="2389992" cy="195193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För trött för att klara av att sitta i klassen. </a:t>
            </a:r>
          </a:p>
          <a:p>
            <a:pPr algn="ctr"/>
            <a:r>
              <a:rPr lang="sv-FI" dirty="0"/>
              <a:t>- Flicka åk II </a:t>
            </a:r>
          </a:p>
        </p:txBody>
      </p:sp>
      <p:sp>
        <p:nvSpPr>
          <p:cNvPr id="3" name="Pratbubbla: oval 2">
            <a:extLst>
              <a:ext uri="{FF2B5EF4-FFF2-40B4-BE49-F238E27FC236}">
                <a16:creationId xmlns:a16="http://schemas.microsoft.com/office/drawing/2014/main" id="{CA5B32F3-E2DC-384F-7FD1-D3083953B3B4}"/>
              </a:ext>
            </a:extLst>
          </p:cNvPr>
          <p:cNvSpPr/>
          <p:nvPr/>
        </p:nvSpPr>
        <p:spPr>
          <a:xfrm flipH="1">
            <a:off x="8405472" y="3646898"/>
            <a:ext cx="2389992" cy="2308608"/>
          </a:xfrm>
          <a:prstGeom prst="wedgeEllipse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Hänger med kompisar eller för att skippa en jobbig lektion.</a:t>
            </a:r>
          </a:p>
          <a:p>
            <a:pPr algn="ctr"/>
            <a:r>
              <a:rPr lang="sv-FI" dirty="0"/>
              <a:t>- Pojke åk II</a:t>
            </a:r>
          </a:p>
        </p:txBody>
      </p:sp>
    </p:spTree>
    <p:extLst>
      <p:ext uri="{BB962C8B-B14F-4D97-AF65-F5344CB8AC3E}">
        <p14:creationId xmlns:p14="http://schemas.microsoft.com/office/powerpoint/2010/main" val="3689890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B59EC4-757B-1DFE-D880-4485B6FD23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FI" dirty="0"/>
              <a:t>Vet dina föräldrar var du är på kvällarna?</a:t>
            </a:r>
            <a:br>
              <a:rPr lang="sv-FI" sz="1800" dirty="0"/>
            </a:br>
            <a:r>
              <a:rPr lang="sv-SE" sz="1800" dirty="0"/>
              <a:t>Åk I och II i yrkesgymnasiet</a:t>
            </a:r>
            <a:endParaRPr lang="sv-FI" sz="18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30479E6-C71D-752C-AF1C-A28A6E89EE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912B20A-8DAE-15A9-ED4B-242574E78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145" y="2058979"/>
            <a:ext cx="8595184" cy="458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60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B59EC4-757B-1DFE-D880-4485B6FD23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FI" dirty="0"/>
              <a:t>Vet dina föräldrar vem du umgås med?</a:t>
            </a:r>
            <a:br>
              <a:rPr lang="sv-FI" dirty="0"/>
            </a:br>
            <a:r>
              <a:rPr lang="sv-SE" sz="1800" dirty="0"/>
              <a:t>Åk I och II i yrkesgymnasiet</a:t>
            </a:r>
            <a:endParaRPr lang="sv-FI" sz="18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96AD0BE-06F9-90D1-4470-3ED1101674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31EE8D9D-B1F4-09EE-4C5E-37AEC7E0C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052" y="1523569"/>
            <a:ext cx="8981282" cy="519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32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B59EC4-757B-1DFE-D880-4485B6FD23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FI" dirty="0"/>
              <a:t>Vet dina föräldrar vem du umgås med?</a:t>
            </a:r>
            <a:br>
              <a:rPr lang="sv-FI" dirty="0"/>
            </a:br>
            <a:r>
              <a:rPr lang="sv-SE" sz="1800" dirty="0"/>
              <a:t>Åk I och II i yrkesgymnasiet</a:t>
            </a:r>
            <a:endParaRPr lang="sv-FI" sz="18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2C1212B-40CF-7705-5D4A-956A108561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0F940FD-FE74-CB7E-9493-DF8498436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611" y="1554317"/>
            <a:ext cx="9497247" cy="503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6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9C42C4-F1DE-CF3C-939F-C9C754F232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FI" dirty="0"/>
              <a:t>Vem kan du prata med om det som är viktigt för dig?</a:t>
            </a:r>
            <a:br>
              <a:rPr lang="sv-FI" sz="1800" dirty="0"/>
            </a:br>
            <a:r>
              <a:rPr lang="sv-SE" sz="1800" dirty="0"/>
              <a:t>Åk I och II i yrkesgymnasiet</a:t>
            </a:r>
            <a:endParaRPr lang="sv-FI" sz="18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4F01458-782A-5920-0AF2-4298F3E376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3718FAA-235B-F34F-02B1-58BA82A79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661" y="1822432"/>
            <a:ext cx="9828677" cy="492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61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9C42C4-F1DE-CF3C-939F-C9C754F232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FI" dirty="0"/>
              <a:t>Vem kan du prata med om det som är viktigt för dig?</a:t>
            </a:r>
            <a:br>
              <a:rPr lang="sv-FI" sz="1800" dirty="0"/>
            </a:br>
            <a:r>
              <a:rPr lang="sv-SE" sz="1800" dirty="0"/>
              <a:t>Åk I och II i yrkesgymnasiet</a:t>
            </a:r>
            <a:endParaRPr lang="sv-FI" sz="18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4F01458-782A-5920-0AF2-4298F3E376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B7422DE-3058-F00B-EFB4-3D8179E90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722" y="1816886"/>
            <a:ext cx="10082396" cy="484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08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9C42C4-F1DE-CF3C-939F-C9C754F232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FI" dirty="0"/>
              <a:t>Vem kan du prata med om det som är viktigt för dig?</a:t>
            </a:r>
            <a:br>
              <a:rPr lang="sv-FI" sz="1800" dirty="0"/>
            </a:br>
            <a:r>
              <a:rPr lang="sv-SE" sz="1800" dirty="0"/>
              <a:t>Åk I och II i yrkesgymnasiet</a:t>
            </a:r>
            <a:endParaRPr lang="sv-FI" sz="18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051D31C-2300-FE44-14B1-B9823EE5D3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238D587B-0591-3CDF-B22D-A6B2D127E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780" y="1776246"/>
            <a:ext cx="9180440" cy="52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2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B9A3EA-03AF-5E1B-9DAD-7054397DC3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FI" dirty="0"/>
              <a:t>Tobaksbruk</a:t>
            </a:r>
            <a:br>
              <a:rPr lang="sv-FI" dirty="0"/>
            </a:br>
            <a:r>
              <a:rPr lang="sv-SE" sz="1800" dirty="0"/>
              <a:t>Åk I och II i yrkesgymnasiet</a:t>
            </a:r>
            <a:br>
              <a:rPr lang="sv-FI" dirty="0"/>
            </a:br>
            <a:endParaRPr lang="sv-FI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150F8DD-29AF-3B93-3D49-E15C99872F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6ECF140-2F73-1BFF-9F23-497952971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711" y="1345133"/>
            <a:ext cx="9314578" cy="551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34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6426C0-E767-48B8-895A-389E942FA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FI" dirty="0"/>
              <a:t>Bakgrund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CFAB5E-C02F-400E-BF5A-6BB7BCCBBDE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6762" y="1532746"/>
            <a:ext cx="9110662" cy="4668029"/>
          </a:xfrm>
        </p:spPr>
        <p:txBody>
          <a:bodyPr>
            <a:normAutofit/>
          </a:bodyPr>
          <a:lstStyle/>
          <a:p>
            <a:r>
              <a:rPr lang="sv-FI" dirty="0"/>
              <a:t>Årlig ungdomsundersökning på Åland för åk 7-9 i högstadiet och åk 1-2 i gymnasiet</a:t>
            </a:r>
          </a:p>
          <a:p>
            <a:r>
              <a:rPr lang="sv-FI" dirty="0"/>
              <a:t>ÅSUB sammanställer och analyserar svaren 2023</a:t>
            </a:r>
          </a:p>
          <a:p>
            <a:pPr marL="0" indent="0">
              <a:buNone/>
            </a:pPr>
            <a:endParaRPr lang="sv-FI" dirty="0"/>
          </a:p>
          <a:p>
            <a:r>
              <a:rPr lang="sv-FI" dirty="0"/>
              <a:t>Ett verktyg för skola, föräldrar, </a:t>
            </a:r>
            <a:r>
              <a:rPr lang="sv-FI" dirty="0" err="1"/>
              <a:t>Fältare</a:t>
            </a:r>
            <a:r>
              <a:rPr lang="sv-FI" dirty="0"/>
              <a:t>, politiker och andra intresserade</a:t>
            </a:r>
          </a:p>
          <a:p>
            <a:r>
              <a:rPr lang="sv-FI" dirty="0"/>
              <a:t>En lokal och aktuell bild av läget</a:t>
            </a:r>
          </a:p>
          <a:p>
            <a:r>
              <a:rPr lang="sv-FI" dirty="0"/>
              <a:t>Stort stöd i Ålands landskapsregerings alkoholpolitiskt program 2022-2024</a:t>
            </a:r>
          </a:p>
          <a:p>
            <a:endParaRPr lang="sv-FI" dirty="0"/>
          </a:p>
          <a:p>
            <a:r>
              <a:rPr lang="sv-FI" dirty="0"/>
              <a:t>ANDTS = Alkohol, Narkotika, Doping, Tobak, Spelande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A2ACEA0-B0F3-A042-3E60-162E14188F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9121" y="2187037"/>
            <a:ext cx="1211669" cy="314591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4" name="Platshållare för innehåll 4" descr="En bild som visar clipart&#10;&#10;Automatiskt genererad beskrivning">
            <a:extLst>
              <a:ext uri="{FF2B5EF4-FFF2-40B4-BE49-F238E27FC236}">
                <a16:creationId xmlns:a16="http://schemas.microsoft.com/office/drawing/2014/main" id="{674B737F-1ACC-500A-C6B2-B4C5F7CF230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34956" y="2155303"/>
            <a:ext cx="1513964" cy="324059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272A94D7-7F9B-290C-19CD-39CE0CD60D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84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B9A3EA-03AF-5E1B-9DAD-7054397DC3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FI" dirty="0"/>
              <a:t>Röker du?</a:t>
            </a:r>
            <a:br>
              <a:rPr lang="sv-FI" sz="1800" dirty="0"/>
            </a:br>
            <a:r>
              <a:rPr lang="sv-SE" sz="1800" dirty="0"/>
              <a:t>Åk I och II i yrkesgymnasiet</a:t>
            </a:r>
            <a:br>
              <a:rPr lang="sv-FI" sz="1800" dirty="0"/>
            </a:br>
            <a:endParaRPr lang="sv-FI" sz="18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6A0CD96-6868-4406-161A-8DC655AF89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DCD3E766-D12B-E08C-951A-FF7DC2DAF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762" y="1306075"/>
            <a:ext cx="9830745" cy="537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70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B9A3EA-03AF-5E1B-9DAD-7054397DC3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FI" dirty="0"/>
              <a:t>Röker du?</a:t>
            </a:r>
            <a:br>
              <a:rPr lang="sv-FI" sz="1800" dirty="0"/>
            </a:br>
            <a:r>
              <a:rPr lang="sv-SE" sz="1800" dirty="0"/>
              <a:t>Åk I och II i yrkesgymnasiet</a:t>
            </a:r>
            <a:br>
              <a:rPr lang="sv-FI" sz="1800" dirty="0"/>
            </a:br>
            <a:endParaRPr lang="sv-FI" sz="18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21F3DE9-D502-A492-293F-49324073BE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6B8F2C43-02EE-FAE7-D447-0E30BE8F7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283" y="1483781"/>
            <a:ext cx="10048758" cy="513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80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B9A3EA-03AF-5E1B-9DAD-7054397DC3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FI" dirty="0"/>
              <a:t>Snusar du?</a:t>
            </a:r>
            <a:br>
              <a:rPr lang="sv-FI" sz="1800" dirty="0"/>
            </a:br>
            <a:r>
              <a:rPr lang="sv-SE" sz="1800" dirty="0"/>
              <a:t>Åk I och II i yrkesgymnasiet</a:t>
            </a:r>
            <a:br>
              <a:rPr lang="sv-FI" sz="1800" dirty="0"/>
            </a:br>
            <a:endParaRPr lang="sv-FI" sz="18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26BA974-F27A-ACBF-669B-8C41C3247A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A03656B-5177-492F-9518-A4323562C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563" y="1225104"/>
            <a:ext cx="9584874" cy="543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62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B9A3EA-03AF-5E1B-9DAD-7054397DC3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FI" dirty="0"/>
              <a:t>Snusar du?</a:t>
            </a:r>
            <a:br>
              <a:rPr lang="sv-FI" dirty="0"/>
            </a:br>
            <a:r>
              <a:rPr lang="sv-SE" sz="1800" dirty="0"/>
              <a:t>Åk I och II i yrkesgymnasiet</a:t>
            </a:r>
            <a:br>
              <a:rPr lang="sv-FI" dirty="0"/>
            </a:br>
            <a:endParaRPr lang="sv-FI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EC4592A-B0EB-788C-39E9-9F36F307D7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2876A059-DDC5-C887-20B2-A424DCD70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841" y="1302064"/>
            <a:ext cx="10068560" cy="528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63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B9A3EA-03AF-5E1B-9DAD-7054397DC3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dirty="0"/>
              <a:t>Tobaksbruk</a:t>
            </a:r>
            <a:br>
              <a:rPr lang="sv-FI" dirty="0"/>
            </a:br>
            <a:r>
              <a:rPr lang="sv-SE" sz="1800" dirty="0"/>
              <a:t>Åk I och II i yrkesgymnasiet</a:t>
            </a:r>
            <a:endParaRPr lang="sv-FI" sz="18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84136B8-C5DD-91E8-DC37-A677949E10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0257409A-E98F-645D-6DD2-18B2FE918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069" y="1569558"/>
            <a:ext cx="7973861" cy="496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73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90E878-A833-FA95-9FE3-07F7869CE8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Hur får du tag på cigaretter? Snus? </a:t>
            </a:r>
            <a:endParaRPr lang="sv-FI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05831C3-2E93-2BE4-60CD-52FAF22AD50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sv-FI" dirty="0"/>
              <a:t>De vanligaste sätten att få tag på cigaretter och/eller snus är </a:t>
            </a:r>
            <a:r>
              <a:rPr lang="sv-FI" b="1" dirty="0"/>
              <a:t>följande </a:t>
            </a:r>
            <a:r>
              <a:rPr lang="sv-FI" dirty="0"/>
              <a:t>(i storleksordning):</a:t>
            </a:r>
          </a:p>
          <a:p>
            <a:pPr lvl="1"/>
            <a:r>
              <a:rPr lang="sv-SE" b="1" dirty="0"/>
              <a:t>Får/ber av kompisar </a:t>
            </a:r>
          </a:p>
          <a:p>
            <a:pPr lvl="1"/>
            <a:r>
              <a:rPr lang="sv-SE" b="1" dirty="0"/>
              <a:t>Köper av andra </a:t>
            </a:r>
          </a:p>
          <a:p>
            <a:pPr lvl="1"/>
            <a:r>
              <a:rPr lang="sv-SE" b="1" dirty="0"/>
              <a:t>Får av annan person (18 år eller äldre)</a:t>
            </a:r>
          </a:p>
          <a:p>
            <a:pPr lvl="1"/>
            <a:r>
              <a:rPr lang="sv-SE" b="1" dirty="0"/>
              <a:t>Köper själv</a:t>
            </a:r>
          </a:p>
          <a:p>
            <a:pPr marL="457200" lvl="1" indent="0">
              <a:buNone/>
            </a:pPr>
            <a:endParaRPr lang="sv-SE" b="1" dirty="0"/>
          </a:p>
          <a:p>
            <a:r>
              <a:rPr lang="sv-SE" dirty="0"/>
              <a:t>Övriga mindre vanliga sätt:</a:t>
            </a:r>
          </a:p>
          <a:p>
            <a:pPr lvl="1"/>
            <a:r>
              <a:rPr lang="sv-SE" dirty="0"/>
              <a:t>Från mina föräldrar/vårdnadshavare (med lov) </a:t>
            </a:r>
          </a:p>
          <a:p>
            <a:pPr lvl="1"/>
            <a:r>
              <a:rPr lang="sv-SE" dirty="0"/>
              <a:t>Från mina föräldrar/vårdnadshavare (utan lov) </a:t>
            </a:r>
          </a:p>
          <a:p>
            <a:pPr lvl="1"/>
            <a:r>
              <a:rPr lang="sv-SE" dirty="0"/>
              <a:t>Köper via sociala medier</a:t>
            </a:r>
          </a:p>
          <a:p>
            <a:pPr lvl="1"/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82851A1-B1CA-EF32-78A1-5B23068854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sp>
        <p:nvSpPr>
          <p:cNvPr id="5" name="textruta 9">
            <a:extLst>
              <a:ext uri="{FF2B5EF4-FFF2-40B4-BE49-F238E27FC236}">
                <a16:creationId xmlns:a16="http://schemas.microsoft.com/office/drawing/2014/main" id="{CC6A5C91-4ACD-2D25-CF99-09A5B7446759}"/>
              </a:ext>
            </a:extLst>
          </p:cNvPr>
          <p:cNvSpPr txBox="1"/>
          <p:nvPr/>
        </p:nvSpPr>
        <p:spPr>
          <a:xfrm>
            <a:off x="9880496" y="1412636"/>
            <a:ext cx="2293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600" i="1" dirty="0"/>
              <a:t>Avser endast de elever som är under 18 år och uppgett att de röker respektive snusar. </a:t>
            </a:r>
          </a:p>
          <a:p>
            <a:pPr algn="ctr"/>
            <a:r>
              <a:rPr lang="sv-SE" sz="1600" i="1" dirty="0"/>
              <a:t>De svarande kunde välja flera svarsalternativ.</a:t>
            </a:r>
          </a:p>
        </p:txBody>
      </p:sp>
    </p:spTree>
    <p:extLst>
      <p:ext uri="{BB962C8B-B14F-4D97-AF65-F5344CB8AC3E}">
        <p14:creationId xmlns:p14="http://schemas.microsoft.com/office/powerpoint/2010/main" val="3833825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C05981-F2BE-7142-3D81-2452D1DC0B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3600" dirty="0"/>
              <a:t>Har du druckit alkoholhaltiga drycker</a:t>
            </a:r>
            <a:r>
              <a:rPr lang="sv-FI" sz="3600" dirty="0"/>
              <a:t>? </a:t>
            </a:r>
            <a:r>
              <a:rPr lang="sv-SE" sz="1600" dirty="0"/>
              <a:t>Åk I och II i yrkesgymnasiet</a:t>
            </a:r>
            <a:endParaRPr lang="sv-FI" sz="16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CF1A1B8-14A3-850C-DFC1-68B31A19B4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C7FD5C8-C0EE-1CF9-BDDA-00E226E83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205" y="1495091"/>
            <a:ext cx="10199590" cy="507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92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C05981-F2BE-7142-3D81-2452D1DC0B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3600" dirty="0"/>
              <a:t>Har du druckit alkoholhaltiga drycker</a:t>
            </a:r>
            <a:r>
              <a:rPr lang="sv-FI" sz="3600" dirty="0"/>
              <a:t>? </a:t>
            </a:r>
            <a:r>
              <a:rPr lang="sv-SE" sz="1600" dirty="0"/>
              <a:t>Åk I och II i yrkesgymnasiet</a:t>
            </a:r>
            <a:endParaRPr lang="sv-FI" sz="16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C454D4F-7F8C-6287-50FD-D9D13848D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6996AE2E-7FD7-B099-6132-45BA08238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435" y="1586820"/>
            <a:ext cx="10239130" cy="508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19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C05981-F2BE-7142-3D81-2452D1DC0B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dirty="0"/>
              <a:t>Alkoholkonsumtion</a:t>
            </a:r>
            <a:br>
              <a:rPr lang="sv-FI" dirty="0"/>
            </a:br>
            <a:r>
              <a:rPr lang="sv-SE" sz="1600" dirty="0"/>
              <a:t>Åk I och II i yrkesgymnasiet</a:t>
            </a:r>
            <a:endParaRPr lang="sv-FI" sz="16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FB140F2-BA03-639D-3389-CF311551DF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220E3CD-EF85-A20C-6081-FA362FAF6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762" y="1466110"/>
            <a:ext cx="8932475" cy="501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16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C05981-F2BE-7142-3D81-2452D1DC0B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dirty="0"/>
              <a:t>Alkoholkonsumtion</a:t>
            </a:r>
            <a:br>
              <a:rPr lang="sv-FI" dirty="0"/>
            </a:br>
            <a:r>
              <a:rPr lang="sv-SE" sz="1600" dirty="0"/>
              <a:t>Åk I och II i yrkesgymnasiet</a:t>
            </a:r>
            <a:endParaRPr lang="sv-FI" sz="16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FB140F2-BA03-639D-3389-CF311551DF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4451E944-3779-7BB5-1A27-8B66C8E12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318" y="1694966"/>
            <a:ext cx="9379364" cy="470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20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03E17C-D98E-E8B9-A008-701670E54F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FI" dirty="0"/>
              <a:t>Antal deltagare i yrkesgymnasiet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0977759-5518-A68F-0A09-B195A5F75C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6763" y="1695450"/>
            <a:ext cx="11331452" cy="4328160"/>
          </a:xfrm>
        </p:spPr>
        <p:txBody>
          <a:bodyPr>
            <a:normAutofit/>
          </a:bodyPr>
          <a:lstStyle/>
          <a:p>
            <a:r>
              <a:rPr lang="sv-FI" dirty="0"/>
              <a:t>Åk I: 194 elever*				</a:t>
            </a:r>
            <a:r>
              <a:rPr lang="sv-FI" sz="1600" dirty="0"/>
              <a:t>* Vissa resultat endast för studerande under 18 år</a:t>
            </a:r>
            <a:endParaRPr lang="sv-FI" dirty="0"/>
          </a:p>
          <a:p>
            <a:r>
              <a:rPr lang="sv-FI" dirty="0"/>
              <a:t>Åk II: 161 elever</a:t>
            </a:r>
          </a:p>
          <a:p>
            <a:pPr marL="0" indent="0">
              <a:buNone/>
            </a:pPr>
            <a:endParaRPr lang="sv-FI" dirty="0"/>
          </a:p>
          <a:p>
            <a:r>
              <a:rPr lang="sv-FI" dirty="0"/>
              <a:t>133 flickor</a:t>
            </a:r>
          </a:p>
          <a:p>
            <a:r>
              <a:rPr lang="sv-FI" dirty="0"/>
              <a:t>222 pojkar</a:t>
            </a:r>
          </a:p>
          <a:p>
            <a:endParaRPr lang="sv-FI" dirty="0"/>
          </a:p>
          <a:p>
            <a:r>
              <a:rPr lang="sv-FI" b="1" dirty="0"/>
              <a:t>Totalt 355 svarande i åk 1-2 i yrkesgymnasiet</a:t>
            </a:r>
          </a:p>
          <a:p>
            <a:pPr marL="0" indent="0">
              <a:buNone/>
            </a:pPr>
            <a:endParaRPr lang="sv-FI" b="1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654B5A8-E937-5B0F-776E-8BAB3D00FA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83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C05981-F2BE-7142-3D81-2452D1DC0B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dirty="0"/>
              <a:t>Hur får du tag på alkohol?</a:t>
            </a:r>
            <a:br>
              <a:rPr lang="sv-FI" dirty="0"/>
            </a:br>
            <a:r>
              <a:rPr lang="sv-SE" sz="1600" dirty="0"/>
              <a:t>Åk I och II i yrkesgymnasiet</a:t>
            </a:r>
            <a:endParaRPr lang="sv-FI" sz="16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FB140F2-BA03-639D-3389-CF311551DF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sp>
        <p:nvSpPr>
          <p:cNvPr id="4" name="textruta 9">
            <a:extLst>
              <a:ext uri="{FF2B5EF4-FFF2-40B4-BE49-F238E27FC236}">
                <a16:creationId xmlns:a16="http://schemas.microsoft.com/office/drawing/2014/main" id="{1CBB823F-CFC6-2738-662F-47B9642AFF1E}"/>
              </a:ext>
            </a:extLst>
          </p:cNvPr>
          <p:cNvSpPr txBox="1"/>
          <p:nvPr/>
        </p:nvSpPr>
        <p:spPr>
          <a:xfrm>
            <a:off x="9880496" y="173622"/>
            <a:ext cx="2293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600" i="1" dirty="0"/>
              <a:t>Procenten avser endast de elever som är under 18 år och uppgett att de druckit alkohol. </a:t>
            </a:r>
          </a:p>
          <a:p>
            <a:pPr algn="ctr"/>
            <a:r>
              <a:rPr lang="sv-SE" sz="1600" i="1" dirty="0"/>
              <a:t>De svarande kunde välja fler svarsalternativ.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EE5E86-F276-2DC0-3CA8-5E0EEEA02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764" y="1507400"/>
            <a:ext cx="11601194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52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CC05E4-0B80-8019-DCA3-7AD73771F8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sz="3600" dirty="0"/>
              <a:t>Alkohol i trafiken</a:t>
            </a:r>
            <a:br>
              <a:rPr lang="sv-FI" dirty="0"/>
            </a:br>
            <a:r>
              <a:rPr lang="sv-SE" sz="1600" dirty="0"/>
              <a:t>Åk I och II i yrkesgymnasiet</a:t>
            </a:r>
            <a:endParaRPr lang="sv-FI" sz="16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F90EF3-48D0-F7D8-AAF1-7D5A8696A7D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sv-FI" dirty="0"/>
              <a:t>Har du kört moped/mopedbil/traktor eller bil berusad?</a:t>
            </a:r>
          </a:p>
          <a:p>
            <a:pPr lvl="1"/>
            <a:r>
              <a:rPr lang="sv-FI" dirty="0"/>
              <a:t>15 % av de flickor som </a:t>
            </a:r>
            <a:r>
              <a:rPr lang="sv-FI" b="1" dirty="0"/>
              <a:t>varit berusade</a:t>
            </a:r>
          </a:p>
          <a:p>
            <a:pPr lvl="1"/>
            <a:r>
              <a:rPr lang="sv-FI" dirty="0"/>
              <a:t>19 % av de pojkar som </a:t>
            </a:r>
            <a:r>
              <a:rPr lang="sv-FI" b="1" dirty="0"/>
              <a:t>varit berusade</a:t>
            </a:r>
          </a:p>
          <a:p>
            <a:pPr lvl="1"/>
            <a:r>
              <a:rPr lang="sv-FI" dirty="0"/>
              <a:t>17 % av samtliga som </a:t>
            </a:r>
            <a:r>
              <a:rPr lang="sv-FI" b="1" dirty="0"/>
              <a:t>varit berusade</a:t>
            </a:r>
          </a:p>
          <a:p>
            <a:pPr marL="457200" lvl="1" indent="0">
              <a:buNone/>
            </a:pPr>
            <a:endParaRPr lang="sv-FI" dirty="0"/>
          </a:p>
          <a:p>
            <a:r>
              <a:rPr lang="sv-FI" dirty="0"/>
              <a:t>Har du någon gång åkt moped/mopedbil/traktor eller bil med berusad förare?</a:t>
            </a:r>
          </a:p>
          <a:p>
            <a:pPr lvl="1"/>
            <a:r>
              <a:rPr lang="sv-FI" dirty="0"/>
              <a:t>16 % av samtliga flickor</a:t>
            </a:r>
          </a:p>
          <a:p>
            <a:pPr lvl="1"/>
            <a:r>
              <a:rPr lang="sv-FI" dirty="0"/>
              <a:t>10 % av samtliga pojkar</a:t>
            </a:r>
          </a:p>
          <a:p>
            <a:pPr lvl="1"/>
            <a:r>
              <a:rPr lang="sv-FI" dirty="0"/>
              <a:t>12 % av samtliga totalt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41A665D-FA24-04CA-0BD8-2523E8A7C3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766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20DA5F-717B-574C-AA94-A78C4ABAEF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FI" dirty="0"/>
              <a:t>Varför har du åkt med berusad förare eller kört berusad?</a:t>
            </a:r>
            <a:br>
              <a:rPr lang="sv-FI" sz="1800" dirty="0"/>
            </a:br>
            <a:r>
              <a:rPr lang="sv-SE" sz="1800" dirty="0"/>
              <a:t>Årskurs I och II i skolorna vid Ålands gymnasium</a:t>
            </a:r>
            <a:endParaRPr lang="sv-FI" sz="18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9E64635-94F7-2094-9627-62962F4F5E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sp>
        <p:nvSpPr>
          <p:cNvPr id="5" name="Pratbubbla: oval 4">
            <a:extLst>
              <a:ext uri="{FF2B5EF4-FFF2-40B4-BE49-F238E27FC236}">
                <a16:creationId xmlns:a16="http://schemas.microsoft.com/office/drawing/2014/main" id="{5A4ADDCF-7FA6-A590-F513-9BE330CFC5C5}"/>
              </a:ext>
            </a:extLst>
          </p:cNvPr>
          <p:cNvSpPr/>
          <p:nvPr/>
        </p:nvSpPr>
        <p:spPr>
          <a:xfrm>
            <a:off x="1851660" y="4244121"/>
            <a:ext cx="2239199" cy="1949116"/>
          </a:xfrm>
          <a:prstGeom prst="wedgeEllipse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Visste inte att föraren var berusad. </a:t>
            </a:r>
          </a:p>
          <a:p>
            <a:pPr algn="ctr"/>
            <a:r>
              <a:rPr lang="sv-SE" dirty="0"/>
              <a:t>- Pojke åk I</a:t>
            </a:r>
          </a:p>
        </p:txBody>
      </p:sp>
      <p:sp>
        <p:nvSpPr>
          <p:cNvPr id="6" name="Pratbubbla: oval 5">
            <a:extLst>
              <a:ext uri="{FF2B5EF4-FFF2-40B4-BE49-F238E27FC236}">
                <a16:creationId xmlns:a16="http://schemas.microsoft.com/office/drawing/2014/main" id="{22C33EB6-07CE-3E9E-29EB-65CCEE43A21C}"/>
              </a:ext>
            </a:extLst>
          </p:cNvPr>
          <p:cNvSpPr/>
          <p:nvPr/>
        </p:nvSpPr>
        <p:spPr>
          <a:xfrm>
            <a:off x="462566" y="1533181"/>
            <a:ext cx="2454441" cy="2206383"/>
          </a:xfrm>
          <a:prstGeom prst="wedgeEllipse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Personen ansåg sig inte vara berusad och jag behövde ta mig hem. </a:t>
            </a:r>
          </a:p>
          <a:p>
            <a:pPr algn="ctr"/>
            <a:r>
              <a:rPr lang="sv-FI" dirty="0"/>
              <a:t>- Flicka åk I</a:t>
            </a:r>
          </a:p>
        </p:txBody>
      </p:sp>
      <p:sp>
        <p:nvSpPr>
          <p:cNvPr id="7" name="Pratbubbla: oval 6">
            <a:extLst>
              <a:ext uri="{FF2B5EF4-FFF2-40B4-BE49-F238E27FC236}">
                <a16:creationId xmlns:a16="http://schemas.microsoft.com/office/drawing/2014/main" id="{9B8E77C3-BC9F-7408-5B56-242F0474993C}"/>
              </a:ext>
            </a:extLst>
          </p:cNvPr>
          <p:cNvSpPr/>
          <p:nvPr/>
        </p:nvSpPr>
        <p:spPr>
          <a:xfrm flipH="1">
            <a:off x="7289614" y="2992110"/>
            <a:ext cx="2585604" cy="2504020"/>
          </a:xfrm>
          <a:prstGeom prst="wedgeEllipse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För det var kallt ute och behövde skjuts.</a:t>
            </a:r>
          </a:p>
          <a:p>
            <a:pPr algn="ctr"/>
            <a:r>
              <a:rPr lang="sv-FI" dirty="0"/>
              <a:t>- Pojke åk II</a:t>
            </a:r>
          </a:p>
        </p:txBody>
      </p:sp>
      <p:sp>
        <p:nvSpPr>
          <p:cNvPr id="8" name="Pratbubbla: oval 7">
            <a:extLst>
              <a:ext uri="{FF2B5EF4-FFF2-40B4-BE49-F238E27FC236}">
                <a16:creationId xmlns:a16="http://schemas.microsoft.com/office/drawing/2014/main" id="{04F53B6C-51AA-5694-60BB-DF9322FAD036}"/>
              </a:ext>
            </a:extLst>
          </p:cNvPr>
          <p:cNvSpPr/>
          <p:nvPr/>
        </p:nvSpPr>
        <p:spPr>
          <a:xfrm>
            <a:off x="3857254" y="2132345"/>
            <a:ext cx="2454442" cy="2049972"/>
          </a:xfrm>
          <a:prstGeom prst="wedgeEllipseCallou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För jag velat åka hem och sova i egen säng.</a:t>
            </a:r>
          </a:p>
          <a:p>
            <a:pPr algn="ctr"/>
            <a:r>
              <a:rPr lang="sv-FI" dirty="0"/>
              <a:t>- Flicka åk II</a:t>
            </a:r>
          </a:p>
        </p:txBody>
      </p:sp>
      <p:sp>
        <p:nvSpPr>
          <p:cNvPr id="10" name="Pratbubbla: oval 9">
            <a:extLst>
              <a:ext uri="{FF2B5EF4-FFF2-40B4-BE49-F238E27FC236}">
                <a16:creationId xmlns:a16="http://schemas.microsoft.com/office/drawing/2014/main" id="{2632F081-830A-78BD-4BCA-1FF0ABAB929A}"/>
              </a:ext>
            </a:extLst>
          </p:cNvPr>
          <p:cNvSpPr/>
          <p:nvPr/>
        </p:nvSpPr>
        <p:spPr>
          <a:xfrm flipH="1">
            <a:off x="9245450" y="1176095"/>
            <a:ext cx="2815992" cy="220638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Min pappa brukar köra när han e berusad, jag har inget annat val. </a:t>
            </a:r>
          </a:p>
          <a:p>
            <a:pPr algn="ctr"/>
            <a:r>
              <a:rPr lang="sv-FI" dirty="0"/>
              <a:t>- Flicka</a:t>
            </a:r>
          </a:p>
        </p:txBody>
      </p:sp>
      <p:sp>
        <p:nvSpPr>
          <p:cNvPr id="11" name="Pratbubbla: oval 10">
            <a:extLst>
              <a:ext uri="{FF2B5EF4-FFF2-40B4-BE49-F238E27FC236}">
                <a16:creationId xmlns:a16="http://schemas.microsoft.com/office/drawing/2014/main" id="{44B51673-2CCA-3069-CD5C-15A1B43CD6FF}"/>
              </a:ext>
            </a:extLst>
          </p:cNvPr>
          <p:cNvSpPr/>
          <p:nvPr/>
        </p:nvSpPr>
        <p:spPr>
          <a:xfrm flipH="1">
            <a:off x="4864734" y="4182317"/>
            <a:ext cx="2326217" cy="2362437"/>
          </a:xfrm>
          <a:prstGeom prst="wedgeEllipse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Jag åkte med min då varande pojkvän och jag hade inget annat val. </a:t>
            </a:r>
          </a:p>
          <a:p>
            <a:pPr algn="ctr"/>
            <a:r>
              <a:rPr lang="sv-FI" dirty="0"/>
              <a:t>- </a:t>
            </a:r>
            <a:r>
              <a:rPr lang="sv-SE" dirty="0"/>
              <a:t>Flicka åk I</a:t>
            </a:r>
          </a:p>
        </p:txBody>
      </p:sp>
    </p:spTree>
    <p:extLst>
      <p:ext uri="{BB962C8B-B14F-4D97-AF65-F5344CB8AC3E}">
        <p14:creationId xmlns:p14="http://schemas.microsoft.com/office/powerpoint/2010/main" val="1191757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487F7B-6AC1-B1DC-C5F0-56F1AD3F6D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FI" dirty="0"/>
              <a:t>Oroar du dig för någon närståendes alkoholvanor?</a:t>
            </a:r>
            <a:br>
              <a:rPr lang="sv-FI" sz="1800" dirty="0"/>
            </a:br>
            <a:r>
              <a:rPr lang="sv-SE" sz="1800" dirty="0"/>
              <a:t>Åk I och II i yrkesgymnasiet</a:t>
            </a:r>
            <a:endParaRPr lang="sv-FI" sz="18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876FC59-A0DE-3CE4-5F93-EBA2C6B063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B72043F-6FDF-040E-AFE5-3B91F3D90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838" y="1600954"/>
            <a:ext cx="10085475" cy="512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511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93C06-5D2C-8147-1AE6-40EB8E3AB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171" y="335678"/>
            <a:ext cx="9629567" cy="1037741"/>
          </a:xfrm>
        </p:spPr>
        <p:txBody>
          <a:bodyPr>
            <a:normAutofit fontScale="90000"/>
          </a:bodyPr>
          <a:lstStyle/>
          <a:p>
            <a:pPr algn="ctr"/>
            <a:r>
              <a:rPr lang="sv-FI" dirty="0"/>
              <a:t>Tillåter dina föräldrar att du dricker - om du skulle dricka alkohol?</a:t>
            </a:r>
            <a:br>
              <a:rPr lang="sv-FI" dirty="0"/>
            </a:br>
            <a:r>
              <a:rPr lang="sv-SE" sz="1800" dirty="0"/>
              <a:t>Åk I och II i yrkesgymnasiet</a:t>
            </a:r>
            <a:endParaRPr lang="sv-FI" sz="18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7334FC7-2137-7E4B-F2EF-6E721F9E0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sp>
        <p:nvSpPr>
          <p:cNvPr id="3" name="textruta 9">
            <a:extLst>
              <a:ext uri="{FF2B5EF4-FFF2-40B4-BE49-F238E27FC236}">
                <a16:creationId xmlns:a16="http://schemas.microsoft.com/office/drawing/2014/main" id="{48D264B4-4C60-94D9-C683-9F715AF9CDF0}"/>
              </a:ext>
            </a:extLst>
          </p:cNvPr>
          <p:cNvSpPr txBox="1"/>
          <p:nvPr/>
        </p:nvSpPr>
        <p:spPr>
          <a:xfrm>
            <a:off x="9880497" y="1365280"/>
            <a:ext cx="2081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600" i="1" dirty="0"/>
              <a:t>Procenten avser endast de elever som är under 18 år. 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3EF0112-B650-CDEA-FA42-A9DEA49CF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003" y="1683433"/>
            <a:ext cx="9736969" cy="464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383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93C06-5D2C-8147-1AE6-40EB8E3AB5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FI" sz="4000" dirty="0"/>
              <a:t>Restriktivitet hos föräldrar</a:t>
            </a:r>
            <a:br>
              <a:rPr lang="sv-FI" sz="4000" dirty="0"/>
            </a:br>
            <a:r>
              <a:rPr lang="sv-SE" sz="1800" dirty="0"/>
              <a:t>Åk I och II i yrkesgymnasiet</a:t>
            </a:r>
            <a:br>
              <a:rPr lang="sv-FI" dirty="0"/>
            </a:br>
            <a:endParaRPr lang="sv-FI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DACE0DF-D5B6-0299-E692-EEEE73EE7F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822DDED5-C5C3-B17F-0359-6FB8A3E3B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614" y="1612221"/>
            <a:ext cx="9738771" cy="4740954"/>
          </a:xfrm>
          <a:prstGeom prst="rect">
            <a:avLst/>
          </a:prstGeom>
        </p:spPr>
      </p:pic>
      <p:sp>
        <p:nvSpPr>
          <p:cNvPr id="4" name="textruta 9">
            <a:extLst>
              <a:ext uri="{FF2B5EF4-FFF2-40B4-BE49-F238E27FC236}">
                <a16:creationId xmlns:a16="http://schemas.microsoft.com/office/drawing/2014/main" id="{54E137D9-50B3-95BB-7A88-7B291A4B3CBD}"/>
              </a:ext>
            </a:extLst>
          </p:cNvPr>
          <p:cNvSpPr txBox="1"/>
          <p:nvPr/>
        </p:nvSpPr>
        <p:spPr>
          <a:xfrm>
            <a:off x="9880497" y="1365280"/>
            <a:ext cx="2081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600" i="1" dirty="0"/>
              <a:t>Procenten avser endast de elever som är under 18 år. </a:t>
            </a:r>
          </a:p>
        </p:txBody>
      </p:sp>
    </p:spTree>
    <p:extLst>
      <p:ext uri="{BB962C8B-B14F-4D97-AF65-F5344CB8AC3E}">
        <p14:creationId xmlns:p14="http://schemas.microsoft.com/office/powerpoint/2010/main" val="1160482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93C06-5D2C-8147-1AE6-40EB8E3AB5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sz="3600" dirty="0"/>
              <a:t>Restriktivitet hos föräldrar</a:t>
            </a:r>
            <a:br>
              <a:rPr lang="sv-FI" dirty="0"/>
            </a:br>
            <a:r>
              <a:rPr lang="sv-SE" sz="1600" dirty="0"/>
              <a:t>Åk I och II i yrkesgymnasiet</a:t>
            </a:r>
            <a:endParaRPr lang="sv-FI" sz="16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DBDA39D-50F8-3F6E-B481-2D1F766266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sp>
        <p:nvSpPr>
          <p:cNvPr id="6" name="textruta 9">
            <a:extLst>
              <a:ext uri="{FF2B5EF4-FFF2-40B4-BE49-F238E27FC236}">
                <a16:creationId xmlns:a16="http://schemas.microsoft.com/office/drawing/2014/main" id="{D6166E9F-DD42-270B-C96C-148B914FB1FF}"/>
              </a:ext>
            </a:extLst>
          </p:cNvPr>
          <p:cNvSpPr txBox="1"/>
          <p:nvPr/>
        </p:nvSpPr>
        <p:spPr>
          <a:xfrm>
            <a:off x="9880497" y="1365280"/>
            <a:ext cx="2081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600" i="1" dirty="0"/>
              <a:t>Procenten avser endast de elever som är under 18 år.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BAFBB97-BA2D-A7BA-313C-7BE140B3D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710" y="1694966"/>
            <a:ext cx="9660653" cy="460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285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935105-9D36-CC29-B242-261982D4A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7729" y="355775"/>
            <a:ext cx="9629567" cy="1037741"/>
          </a:xfrm>
        </p:spPr>
        <p:txBody>
          <a:bodyPr>
            <a:normAutofit fontScale="90000"/>
          </a:bodyPr>
          <a:lstStyle/>
          <a:p>
            <a:pPr algn="ctr"/>
            <a:r>
              <a:rPr lang="sv-FI" sz="3600" dirty="0"/>
              <a:t>Orsaker att inte dricka alkohol, svarsalternativet ”mycket viktigt”</a:t>
            </a:r>
            <a:br>
              <a:rPr lang="sv-FI" dirty="0"/>
            </a:br>
            <a:r>
              <a:rPr lang="sv-SE" sz="1600" dirty="0"/>
              <a:t>Åk I och II i yrkesgymnasiet</a:t>
            </a:r>
            <a:endParaRPr lang="sv-FI" sz="16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8DB75D6-2FCA-5EA1-DE10-85FB53B731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6CA5476F-810A-F935-E159-D6089F14E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39767"/>
            <a:ext cx="11065199" cy="4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594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29002F-9464-5B3C-C2DB-852C45A200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FI" dirty="0"/>
              <a:t>Andra orsaker till att inte dricka sig berusad eller inte dricka alls </a:t>
            </a:r>
            <a:br>
              <a:rPr lang="sv-FI" sz="1800" dirty="0"/>
            </a:br>
            <a:r>
              <a:rPr lang="sv-SE" sz="1800" dirty="0"/>
              <a:t>Årskurs I och II i skolorna vid Ålands gymnasium</a:t>
            </a:r>
            <a:endParaRPr lang="sv-FI" sz="18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76ABA52-C4C1-D156-32EF-308BB5C66A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sp>
        <p:nvSpPr>
          <p:cNvPr id="5" name="Pratbubbla: oval 4">
            <a:extLst>
              <a:ext uri="{FF2B5EF4-FFF2-40B4-BE49-F238E27FC236}">
                <a16:creationId xmlns:a16="http://schemas.microsoft.com/office/drawing/2014/main" id="{82D654A1-6EAA-6401-703D-6AF667D72AA7}"/>
              </a:ext>
            </a:extLst>
          </p:cNvPr>
          <p:cNvSpPr/>
          <p:nvPr/>
        </p:nvSpPr>
        <p:spPr>
          <a:xfrm>
            <a:off x="595484" y="4331213"/>
            <a:ext cx="1850004" cy="1266585"/>
          </a:xfrm>
          <a:prstGeom prst="wedgeEllipseCallou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Varför ska man?</a:t>
            </a:r>
          </a:p>
          <a:p>
            <a:pPr algn="ctr"/>
            <a:r>
              <a:rPr lang="sv-FI" dirty="0"/>
              <a:t>- Flicka åk I</a:t>
            </a:r>
          </a:p>
        </p:txBody>
      </p:sp>
      <p:sp>
        <p:nvSpPr>
          <p:cNvPr id="6" name="Pratbubbla: oval 5">
            <a:extLst>
              <a:ext uri="{FF2B5EF4-FFF2-40B4-BE49-F238E27FC236}">
                <a16:creationId xmlns:a16="http://schemas.microsoft.com/office/drawing/2014/main" id="{7FF40E38-EC6B-A6A4-301F-57C960371D10}"/>
              </a:ext>
            </a:extLst>
          </p:cNvPr>
          <p:cNvSpPr/>
          <p:nvPr/>
        </p:nvSpPr>
        <p:spPr>
          <a:xfrm flipH="1">
            <a:off x="6172406" y="2090305"/>
            <a:ext cx="2505933" cy="2180761"/>
          </a:xfrm>
          <a:prstGeom prst="wedgeEllipse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Det är som att spendera pengar för göra sig illa - som det är också såklart.</a:t>
            </a:r>
          </a:p>
          <a:p>
            <a:pPr algn="ctr"/>
            <a:r>
              <a:rPr lang="sv-SE" dirty="0"/>
              <a:t>- Flicka åk I</a:t>
            </a:r>
            <a:endParaRPr lang="sv-FI" dirty="0"/>
          </a:p>
        </p:txBody>
      </p:sp>
      <p:sp>
        <p:nvSpPr>
          <p:cNvPr id="7" name="Pratbubbla: oval 6">
            <a:extLst>
              <a:ext uri="{FF2B5EF4-FFF2-40B4-BE49-F238E27FC236}">
                <a16:creationId xmlns:a16="http://schemas.microsoft.com/office/drawing/2014/main" id="{417E293E-F998-2302-D96E-D98F6FB00794}"/>
              </a:ext>
            </a:extLst>
          </p:cNvPr>
          <p:cNvSpPr/>
          <p:nvPr/>
        </p:nvSpPr>
        <p:spPr>
          <a:xfrm>
            <a:off x="168109" y="1810102"/>
            <a:ext cx="2234849" cy="1924849"/>
          </a:xfrm>
          <a:prstGeom prst="wedgeEllipse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[En släkting] dog av lever svikt.</a:t>
            </a:r>
          </a:p>
          <a:p>
            <a:pPr algn="ctr"/>
            <a:r>
              <a:rPr lang="sv-FI" dirty="0"/>
              <a:t>- Pojke åk I</a:t>
            </a:r>
          </a:p>
        </p:txBody>
      </p:sp>
      <p:sp>
        <p:nvSpPr>
          <p:cNvPr id="8" name="Pratbubbla: oval 7">
            <a:extLst>
              <a:ext uri="{FF2B5EF4-FFF2-40B4-BE49-F238E27FC236}">
                <a16:creationId xmlns:a16="http://schemas.microsoft.com/office/drawing/2014/main" id="{6D5B50D6-CACF-0AFE-437B-2495A20B4DF9}"/>
              </a:ext>
            </a:extLst>
          </p:cNvPr>
          <p:cNvSpPr/>
          <p:nvPr/>
        </p:nvSpPr>
        <p:spPr>
          <a:xfrm flipH="1">
            <a:off x="9719699" y="1178662"/>
            <a:ext cx="2304192" cy="206813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Det är fel i min religion att berusa sig, eller att dricka sig full.</a:t>
            </a:r>
          </a:p>
          <a:p>
            <a:pPr algn="ctr"/>
            <a:r>
              <a:rPr lang="sv-FI" dirty="0"/>
              <a:t>- Pojke åk I</a:t>
            </a:r>
          </a:p>
        </p:txBody>
      </p:sp>
      <p:sp>
        <p:nvSpPr>
          <p:cNvPr id="9" name="Pratbubbla: oval 8">
            <a:extLst>
              <a:ext uri="{FF2B5EF4-FFF2-40B4-BE49-F238E27FC236}">
                <a16:creationId xmlns:a16="http://schemas.microsoft.com/office/drawing/2014/main" id="{AB2D8C19-FAB4-5F91-88A1-AC843CCC8ECA}"/>
              </a:ext>
            </a:extLst>
          </p:cNvPr>
          <p:cNvSpPr/>
          <p:nvPr/>
        </p:nvSpPr>
        <p:spPr>
          <a:xfrm flipH="1">
            <a:off x="8337369" y="3642132"/>
            <a:ext cx="2745919" cy="2465601"/>
          </a:xfrm>
          <a:prstGeom prst="wedgeEllipseCallout">
            <a:avLst>
              <a:gd name="adj1" fmla="val 23568"/>
              <a:gd name="adj2" fmla="val 60412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Jag får många saker om jag inte dricker före jag är 18 t.ex. bil, körkort, pengar.</a:t>
            </a:r>
          </a:p>
          <a:p>
            <a:pPr algn="ctr"/>
            <a:r>
              <a:rPr lang="sv-FI" dirty="0"/>
              <a:t>- Pojke åk I</a:t>
            </a:r>
          </a:p>
        </p:txBody>
      </p:sp>
      <p:sp>
        <p:nvSpPr>
          <p:cNvPr id="10" name="Pratbubbla: oval 9">
            <a:extLst>
              <a:ext uri="{FF2B5EF4-FFF2-40B4-BE49-F238E27FC236}">
                <a16:creationId xmlns:a16="http://schemas.microsoft.com/office/drawing/2014/main" id="{D5ABB4A1-60C2-45BE-7A90-62070F8DF1C2}"/>
              </a:ext>
            </a:extLst>
          </p:cNvPr>
          <p:cNvSpPr/>
          <p:nvPr/>
        </p:nvSpPr>
        <p:spPr>
          <a:xfrm>
            <a:off x="2481671" y="2184166"/>
            <a:ext cx="3597441" cy="3334132"/>
          </a:xfrm>
          <a:prstGeom prst="wedgeEllipse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Tycker inte om smaken, att vara full, vara bakfull, har alkoholister i familjen och det intresserar mig inte. Det finns andra roliga saker man kan göra som inte är farligt för en.</a:t>
            </a:r>
            <a:r>
              <a:rPr lang="sv-SE" dirty="0"/>
              <a:t> </a:t>
            </a:r>
          </a:p>
          <a:p>
            <a:pPr algn="ctr"/>
            <a:r>
              <a:rPr lang="sv-SE" dirty="0"/>
              <a:t>- Flicka åk I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7782487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BCA027-BFA3-86F7-7F6C-8792ED69F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2" y="657225"/>
            <a:ext cx="10409238" cy="1037741"/>
          </a:xfrm>
        </p:spPr>
        <p:txBody>
          <a:bodyPr>
            <a:normAutofit/>
          </a:bodyPr>
          <a:lstStyle/>
          <a:p>
            <a:pPr algn="ctr"/>
            <a:r>
              <a:rPr lang="sv-FI" sz="3600" dirty="0"/>
              <a:t>Om spelar, ingår pengar i ditt spelande?</a:t>
            </a:r>
            <a:br>
              <a:rPr lang="sv-FI" sz="3600" dirty="0"/>
            </a:br>
            <a:r>
              <a:rPr lang="sv-SE" sz="1600" dirty="0"/>
              <a:t>Åk I och II i yrkesgymnasiet</a:t>
            </a:r>
            <a:endParaRPr lang="sv-FI" sz="16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2DD6CE7-815C-C9B5-2BDD-FB19C8D95F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963B2EDE-F7F3-6DA8-1188-4A07CB87B6F1}"/>
              </a:ext>
            </a:extLst>
          </p:cNvPr>
          <p:cNvSpPr txBox="1"/>
          <p:nvPr/>
        </p:nvSpPr>
        <p:spPr>
          <a:xfrm>
            <a:off x="9597230" y="4791506"/>
            <a:ext cx="2293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b="1" i="1" dirty="0"/>
              <a:t>Totalt 11 % av samtliga svarande har någon i familjen som spelar om pengar.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2D77D3D-5C93-957C-816E-510DE025B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112" y="1809337"/>
            <a:ext cx="8413257" cy="459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4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F373B2-DF83-4EB2-7335-D341F59CC0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sz="3600" dirty="0"/>
              <a:t>Hur mår du rent allmänt?</a:t>
            </a:r>
            <a:br>
              <a:rPr lang="sv-FI" sz="3600" dirty="0"/>
            </a:br>
            <a:r>
              <a:rPr lang="sv-SE" sz="1600" dirty="0"/>
              <a:t>Åk I och II i yrkesgymnasiet</a:t>
            </a:r>
            <a:endParaRPr lang="sv-FI" sz="18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8FD2E65-8BEB-B4EF-60B8-7A50A990C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378BF05-890A-FC78-9E38-A3323C033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690" y="1611997"/>
            <a:ext cx="9076620" cy="487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305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A0CC30-A0EE-B91D-51F0-062023AAB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sz="3600" dirty="0"/>
              <a:t>Narkotika</a:t>
            </a:r>
            <a:br>
              <a:rPr lang="sv-FI" dirty="0"/>
            </a:br>
            <a:r>
              <a:rPr lang="sv-SE" sz="1600" dirty="0"/>
              <a:t>Åk I och II i yrkesgymnasiet</a:t>
            </a:r>
            <a:endParaRPr lang="sv-FI" sz="16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B2CD876-8DA1-9A91-546D-AD05D9098B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842AB769-7D7E-4805-D476-AFF10A968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941" y="1485740"/>
            <a:ext cx="8504770" cy="483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199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A0CC30-A0EE-B91D-51F0-062023AAB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sz="3600" dirty="0"/>
              <a:t>Narkotika</a:t>
            </a:r>
            <a:br>
              <a:rPr lang="sv-FI" dirty="0"/>
            </a:br>
            <a:r>
              <a:rPr lang="sv-SE" sz="1600" dirty="0"/>
              <a:t>Åk I och II i yrkesgymnasiet</a:t>
            </a:r>
            <a:endParaRPr lang="sv-FI" sz="16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E81E6E5-A7FD-AD7B-4D60-7AE0BDEC1A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FA8BFC1-8182-E7ED-2902-D31D27783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560" y="1383873"/>
            <a:ext cx="8832376" cy="510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348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A0CC30-A0EE-B91D-51F0-062023AAB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sz="3600" dirty="0"/>
              <a:t>Intensivkonsumtion och narkotika</a:t>
            </a:r>
            <a:br>
              <a:rPr lang="sv-FI" dirty="0"/>
            </a:br>
            <a:r>
              <a:rPr lang="sv-SE" sz="1600" dirty="0"/>
              <a:t>Åk I och II i yrkesgymnasiet</a:t>
            </a:r>
            <a:endParaRPr lang="sv-FI" sz="16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1BD5CA8-603F-8DCA-79E9-30603D85E3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62F6E0AE-AA4A-F743-7366-7613A39F5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918" y="1516491"/>
            <a:ext cx="8508164" cy="49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258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A0CC30-A0EE-B91D-51F0-062023AAB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dirty="0"/>
              <a:t>Har du blandat alkohol och läkemedel för att bli berusad?</a:t>
            </a:r>
            <a:br>
              <a:rPr lang="sv-SE" dirty="0"/>
            </a:br>
            <a:r>
              <a:rPr lang="sv-SE" sz="1800" dirty="0"/>
              <a:t>Åk I och II i yrkesgymnasiet</a:t>
            </a:r>
            <a:endParaRPr lang="sv-FI" sz="18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390CA07-606A-655C-F4BE-340C01BBEE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C532DED-FDAB-9ED5-5E83-C31F80BE52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6763" y="2756837"/>
            <a:ext cx="9629566" cy="4129088"/>
          </a:xfrm>
        </p:spPr>
        <p:txBody>
          <a:bodyPr/>
          <a:lstStyle/>
          <a:p>
            <a:r>
              <a:rPr lang="sv-FI" dirty="0"/>
              <a:t>11 % av de flickor som </a:t>
            </a:r>
            <a:r>
              <a:rPr lang="sv-FI" b="1" dirty="0"/>
              <a:t>druckit alkohol</a:t>
            </a:r>
          </a:p>
          <a:p>
            <a:r>
              <a:rPr lang="sv-FI" dirty="0"/>
              <a:t>3 % av de pojkar som </a:t>
            </a:r>
            <a:r>
              <a:rPr lang="sv-FI" b="1" dirty="0"/>
              <a:t>druckit alkohol </a:t>
            </a:r>
          </a:p>
          <a:p>
            <a:r>
              <a:rPr lang="sv-FI" dirty="0"/>
              <a:t>6 % av samtliga som </a:t>
            </a:r>
            <a:r>
              <a:rPr lang="sv-FI" b="1" dirty="0"/>
              <a:t>druckit alkohol </a:t>
            </a:r>
          </a:p>
          <a:p>
            <a:endParaRPr lang="sv-FI" b="1" dirty="0"/>
          </a:p>
          <a:p>
            <a:endParaRPr lang="sv-FI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9958706-7E92-33F7-0EC2-B70DBB2E0D6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9121" y="2187037"/>
            <a:ext cx="1211669" cy="314591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7" name="Platshållare för innehåll 4" descr="En bild som visar clipart&#10;&#10;Automatiskt genererad beskrivning">
            <a:extLst>
              <a:ext uri="{FF2B5EF4-FFF2-40B4-BE49-F238E27FC236}">
                <a16:creationId xmlns:a16="http://schemas.microsoft.com/office/drawing/2014/main" id="{749FC45F-B922-7DAD-2763-AA9EA668C3F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34956" y="2155303"/>
            <a:ext cx="1513964" cy="324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793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A0CC30-A0EE-B91D-51F0-062023AAB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FI" dirty="0"/>
              <a:t>Har du använt någon receptbelagd medicin, som inte är utskriven till dig?</a:t>
            </a:r>
            <a:br>
              <a:rPr lang="sv-SE" dirty="0"/>
            </a:br>
            <a:r>
              <a:rPr lang="sv-FI" sz="1800" dirty="0"/>
              <a:t>Årskurs I &amp; II </a:t>
            </a:r>
            <a:r>
              <a:rPr lang="sv-SE" sz="1800" dirty="0"/>
              <a:t>i yrkesgymnasiet</a:t>
            </a:r>
            <a:endParaRPr lang="sv-FI" sz="18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390CA07-606A-655C-F4BE-340C01BBEE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39164A04-947C-970B-4FC4-7F68981B957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/>
          <a:stretch>
            <a:fillRect/>
          </a:stretch>
        </p:blipFill>
        <p:spPr>
          <a:xfrm>
            <a:off x="1483360" y="2014602"/>
            <a:ext cx="9410250" cy="495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012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935105-9D36-CC29-B242-261982D4A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9762" y="198742"/>
            <a:ext cx="9512475" cy="995241"/>
          </a:xfrm>
        </p:spPr>
        <p:txBody>
          <a:bodyPr>
            <a:normAutofit fontScale="90000"/>
          </a:bodyPr>
          <a:lstStyle/>
          <a:p>
            <a:pPr algn="ctr"/>
            <a:r>
              <a:rPr lang="sv-FI" dirty="0"/>
              <a:t>ANDTS-vanor med uppskattning av  ”stor risk” för hälsan</a:t>
            </a:r>
            <a:br>
              <a:rPr lang="sv-FI" dirty="0"/>
            </a:br>
            <a:r>
              <a:rPr lang="sv-FI" sz="1800" dirty="0"/>
              <a:t>Årskurs I &amp; II </a:t>
            </a:r>
            <a:r>
              <a:rPr lang="sv-SE" sz="1800" dirty="0"/>
              <a:t>i yrkesgymnasiet</a:t>
            </a:r>
            <a:br>
              <a:rPr lang="sv-FI" sz="1800" dirty="0"/>
            </a:br>
            <a:endParaRPr lang="sv-FI" sz="18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9350C32-1CA0-1C88-B067-E880E12FC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0C265EA-6EF0-1A01-2C4C-55EED7C493C3}"/>
              </a:ext>
            </a:extLst>
          </p:cNvPr>
          <p:cNvSpPr txBox="1"/>
          <p:nvPr/>
        </p:nvSpPr>
        <p:spPr>
          <a:xfrm>
            <a:off x="4528970" y="6555525"/>
            <a:ext cx="6583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200" dirty="0"/>
              <a:t>Not: Svarsalternativen var: Ingen risk, Liten risk, Måttlig risk och Stor risk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0A2EAEC-2AD7-EFE0-6FF8-1619B210B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059" y="1470991"/>
            <a:ext cx="7939889" cy="508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897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BD39D0-E3F8-EB25-72A6-8A65C6114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192" y="315581"/>
            <a:ext cx="9629567" cy="1037741"/>
          </a:xfrm>
        </p:spPr>
        <p:txBody>
          <a:bodyPr>
            <a:normAutofit/>
          </a:bodyPr>
          <a:lstStyle/>
          <a:p>
            <a:pPr algn="ctr"/>
            <a:r>
              <a:rPr lang="sv-FI" dirty="0"/>
              <a:t>Normbrytande beteenden 2023</a:t>
            </a:r>
            <a:br>
              <a:rPr lang="sv-FI" dirty="0"/>
            </a:br>
            <a:r>
              <a:rPr lang="sv-SE" sz="1800" dirty="0"/>
              <a:t>Åk I och II </a:t>
            </a:r>
            <a:r>
              <a:rPr lang="sv-FI" sz="1800" dirty="0"/>
              <a:t>i skolorna vid Ålands gymnasium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BFEC4C2-C3C8-24A6-3F9B-CFDAF1DF69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0E0EAD06-4D0D-DC77-8843-839C2AD80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183" y="1150537"/>
            <a:ext cx="8807584" cy="563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767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237EB84F-5822-4B90-B83E-8FF4F2C533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FI" dirty="0"/>
              <a:t>Se mera om drogförebyggande arbete på www.folkhalsan.ax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102A106-1CFA-29AB-00C7-6B287B553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45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F373B2-DF83-4EB2-7335-D341F59CC0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sz="3600" dirty="0"/>
              <a:t>Hur mår du rent allmänt?</a:t>
            </a:r>
            <a:br>
              <a:rPr lang="sv-FI" sz="3600" dirty="0"/>
            </a:br>
            <a:r>
              <a:rPr lang="sv-SE" sz="1600" dirty="0"/>
              <a:t>Åk I och II i yrkesgymnasiet</a:t>
            </a:r>
            <a:endParaRPr lang="sv-FI" sz="16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3E4B608-8E45-0FEB-E4E8-597AA02C6C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CC3F78C7-10A4-461D-32F0-A1BECCD20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982" y="1539075"/>
            <a:ext cx="8873978" cy="492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78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1823A9-49DF-A82F-93D0-1E69115540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FI" dirty="0"/>
              <a:t>Deltar du i någon organiserad fritidsaktivitet?</a:t>
            </a:r>
            <a:br>
              <a:rPr lang="sv-FI" sz="1800" dirty="0"/>
            </a:br>
            <a:r>
              <a:rPr lang="sv-SE" sz="1800" dirty="0"/>
              <a:t>Åk I och II i yrkesgymnasiet</a:t>
            </a:r>
            <a:endParaRPr lang="sv-FI" sz="18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8D01FE3-D79A-E524-C92E-0EF5D41498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sp>
        <p:nvSpPr>
          <p:cNvPr id="5" name="textruta 9">
            <a:extLst>
              <a:ext uri="{FF2B5EF4-FFF2-40B4-BE49-F238E27FC236}">
                <a16:creationId xmlns:a16="http://schemas.microsoft.com/office/drawing/2014/main" id="{84183DE9-3B46-F040-FBE4-113B23B6DEC2}"/>
              </a:ext>
            </a:extLst>
          </p:cNvPr>
          <p:cNvSpPr txBox="1"/>
          <p:nvPr/>
        </p:nvSpPr>
        <p:spPr>
          <a:xfrm>
            <a:off x="9674823" y="1481141"/>
            <a:ext cx="2293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/>
              <a:t>Totalt 68 % av eleverna deltar </a:t>
            </a:r>
            <a:r>
              <a:rPr lang="sv-SE" sz="1600" b="1" i="1" dirty="0"/>
              <a:t>inte</a:t>
            </a:r>
            <a:r>
              <a:rPr lang="sv-SE" sz="1600" i="1" dirty="0"/>
              <a:t> i någon organiserad fritidsaktivitet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A36057D-BF7B-05F7-9120-2F0352219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439" y="1982265"/>
            <a:ext cx="8258386" cy="450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58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1823A9-49DF-A82F-93D0-1E6911554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656" y="130099"/>
            <a:ext cx="11554331" cy="1037741"/>
          </a:xfrm>
        </p:spPr>
        <p:txBody>
          <a:bodyPr>
            <a:normAutofit fontScale="90000"/>
          </a:bodyPr>
          <a:lstStyle/>
          <a:p>
            <a:pPr algn="ctr"/>
            <a:r>
              <a:rPr lang="sv-FI" dirty="0"/>
              <a:t>På en vanlig dag, ungefär hur länge brukar du på din fritid...</a:t>
            </a:r>
            <a:br>
              <a:rPr lang="sv-FI" dirty="0"/>
            </a:br>
            <a:r>
              <a:rPr lang="sv-SE" sz="1800" dirty="0"/>
              <a:t>Åk I och II i yrkesgymnasiet</a:t>
            </a:r>
            <a:endParaRPr lang="sv-FI" sz="18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BAE10B0-2365-A1F5-1F11-74C7D7122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C9EA3750-2C1E-215D-78FC-1CAF4BC66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034" y="1371600"/>
            <a:ext cx="877300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57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1823A9-49DF-A82F-93D0-1E6911554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476" y="334495"/>
            <a:ext cx="11225048" cy="1037741"/>
          </a:xfrm>
        </p:spPr>
        <p:txBody>
          <a:bodyPr>
            <a:normAutofit fontScale="90000"/>
          </a:bodyPr>
          <a:lstStyle/>
          <a:p>
            <a:pPr algn="ctr"/>
            <a:r>
              <a:rPr lang="sv-FI" dirty="0"/>
              <a:t>Om du tänker på en vanlig dag, ungefär hur mycket brukar du sammanlagt använda mobilen på din fritid?</a:t>
            </a:r>
            <a:br>
              <a:rPr lang="sv-FI" dirty="0"/>
            </a:br>
            <a:r>
              <a:rPr lang="sv-SE" sz="1800" dirty="0"/>
              <a:t>Åk I och II i yrkesgymnasiet</a:t>
            </a:r>
            <a:endParaRPr lang="sv-FI" sz="18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BAE10B0-2365-A1F5-1F11-74C7D7122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3E2874EA-4BF1-452A-1E63-44AB09A0C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422" y="1867231"/>
            <a:ext cx="7421138" cy="478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73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746F5A-15BF-B6FB-5EAB-BF97FADB29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sz="3600" dirty="0"/>
              <a:t>Hur trivs du i skolan?</a:t>
            </a:r>
            <a:br>
              <a:rPr lang="sv-FI" sz="3600" dirty="0"/>
            </a:br>
            <a:r>
              <a:rPr lang="sv-SE" sz="1600" dirty="0"/>
              <a:t>Åk I och II i yrkesgymnasiet</a:t>
            </a:r>
            <a:endParaRPr lang="sv-FI" sz="16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15DDB71-6E4A-1338-5EDD-95A6478D9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16E3C28B-2A2F-4753-6E15-E3EB2956A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660" y="1564640"/>
            <a:ext cx="9870680" cy="501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67050"/>
      </p:ext>
    </p:extLst>
  </p:cSld>
  <p:clrMapOvr>
    <a:masterClrMapping/>
  </p:clrMapOvr>
</p:sld>
</file>

<file path=ppt/theme/theme1.xml><?xml version="1.0" encoding="utf-8"?>
<a:theme xmlns:a="http://schemas.openxmlformats.org/drawingml/2006/main" name="ÅSUB_färggrann">
  <a:themeElements>
    <a:clrScheme name="ÅSUB ny 8.6">
      <a:dk1>
        <a:srgbClr val="000000"/>
      </a:dk1>
      <a:lt1>
        <a:srgbClr val="FFFFFF"/>
      </a:lt1>
      <a:dk2>
        <a:srgbClr val="034EA2"/>
      </a:dk2>
      <a:lt2>
        <a:srgbClr val="0D1A3F"/>
      </a:lt2>
      <a:accent1>
        <a:srgbClr val="034EA2"/>
      </a:accent1>
      <a:accent2>
        <a:srgbClr val="0087B3"/>
      </a:accent2>
      <a:accent3>
        <a:srgbClr val="6F51A1"/>
      </a:accent3>
      <a:accent4>
        <a:srgbClr val="00934B"/>
      </a:accent4>
      <a:accent5>
        <a:srgbClr val="B71F35"/>
      </a:accent5>
      <a:accent6>
        <a:srgbClr val="EF4E76"/>
      </a:accent6>
      <a:hlink>
        <a:srgbClr val="034EA2"/>
      </a:hlink>
      <a:folHlink>
        <a:srgbClr val="6F51A1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ÅSUB PowerPoint-mall NY.potx" id="{83C2A401-FE24-4B67-9CA3-A519ECBB7834}" vid="{559D72A8-6BF0-4460-BA05-F6B508FC062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ÅSUB PowerPoint-mall</Template>
  <TotalTime>3023</TotalTime>
  <Words>2376</Words>
  <Application>Microsoft Office PowerPoint</Application>
  <PresentationFormat>Bredbild</PresentationFormat>
  <Paragraphs>313</Paragraphs>
  <Slides>47</Slides>
  <Notes>38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47</vt:i4>
      </vt:variant>
    </vt:vector>
  </HeadingPairs>
  <TitlesOfParts>
    <vt:vector size="53" baseType="lpstr">
      <vt:lpstr>Calibri</vt:lpstr>
      <vt:lpstr>Arial</vt:lpstr>
      <vt:lpstr>Verdana</vt:lpstr>
      <vt:lpstr>Montserrat Medium</vt:lpstr>
      <vt:lpstr>Montserrat</vt:lpstr>
      <vt:lpstr>ÅSUB_färggrann</vt:lpstr>
      <vt:lpstr>Ungdomsundersökning 2023 ANDTS-vanorna bland unga på Åland </vt:lpstr>
      <vt:lpstr>Bakgrund</vt:lpstr>
      <vt:lpstr>Antal deltagare i yrkesgymnasiet</vt:lpstr>
      <vt:lpstr>Hur mår du rent allmänt? Åk I och II i yrkesgymnasiet</vt:lpstr>
      <vt:lpstr>Hur mår du rent allmänt? Åk I och II i yrkesgymnasiet</vt:lpstr>
      <vt:lpstr>Deltar du i någon organiserad fritidsaktivitet? Åk I och II i yrkesgymnasiet</vt:lpstr>
      <vt:lpstr>På en vanlig dag, ungefär hur länge brukar du på din fritid... Åk I och II i yrkesgymnasiet</vt:lpstr>
      <vt:lpstr>Om du tänker på en vanlig dag, ungefär hur mycket brukar du sammanlagt använda mobilen på din fritid? Åk I och II i yrkesgymnasiet</vt:lpstr>
      <vt:lpstr>Hur trivs du i skolan? Åk I och II i yrkesgymnasiet</vt:lpstr>
      <vt:lpstr>Hur trivs du i skolan? Åk I och II i yrkesgymnasiet</vt:lpstr>
      <vt:lpstr>Händer det att du skolkar? Åk I och II i yrkesgymnasiet</vt:lpstr>
      <vt:lpstr>Varför har du skolkat? Årskurs I och II i skolorna vid Ålands gymnasium</vt:lpstr>
      <vt:lpstr>Vet dina föräldrar var du är på kvällarna? Åk I och II i yrkesgymnasiet</vt:lpstr>
      <vt:lpstr>Vet dina föräldrar vem du umgås med? Åk I och II i yrkesgymnasiet</vt:lpstr>
      <vt:lpstr>Vet dina föräldrar vem du umgås med? Åk I och II i yrkesgymnasiet</vt:lpstr>
      <vt:lpstr>Vem kan du prata med om det som är viktigt för dig? Åk I och II i yrkesgymnasiet</vt:lpstr>
      <vt:lpstr>Vem kan du prata med om det som är viktigt för dig? Åk I och II i yrkesgymnasiet</vt:lpstr>
      <vt:lpstr>Vem kan du prata med om det som är viktigt för dig? Åk I och II i yrkesgymnasiet</vt:lpstr>
      <vt:lpstr>Tobaksbruk Åk I och II i yrkesgymnasiet </vt:lpstr>
      <vt:lpstr>Röker du? Åk I och II i yrkesgymnasiet </vt:lpstr>
      <vt:lpstr>Röker du? Åk I och II i yrkesgymnasiet </vt:lpstr>
      <vt:lpstr>Snusar du? Åk I och II i yrkesgymnasiet </vt:lpstr>
      <vt:lpstr>Snusar du? Åk I och II i yrkesgymnasiet </vt:lpstr>
      <vt:lpstr>Tobaksbruk Åk I och II i yrkesgymnasiet</vt:lpstr>
      <vt:lpstr>Hur får du tag på cigaretter? Snus? </vt:lpstr>
      <vt:lpstr>Har du druckit alkoholhaltiga drycker? Åk I och II i yrkesgymnasiet</vt:lpstr>
      <vt:lpstr>Har du druckit alkoholhaltiga drycker? Åk I och II i yrkesgymnasiet</vt:lpstr>
      <vt:lpstr>Alkoholkonsumtion Åk I och II i yrkesgymnasiet</vt:lpstr>
      <vt:lpstr>Alkoholkonsumtion Åk I och II i yrkesgymnasiet</vt:lpstr>
      <vt:lpstr>Hur får du tag på alkohol? Åk I och II i yrkesgymnasiet</vt:lpstr>
      <vt:lpstr>Alkohol i trafiken Åk I och II i yrkesgymnasiet</vt:lpstr>
      <vt:lpstr>Varför har du åkt med berusad förare eller kört berusad? Årskurs I och II i skolorna vid Ålands gymnasium</vt:lpstr>
      <vt:lpstr>Oroar du dig för någon närståendes alkoholvanor? Åk I och II i yrkesgymnasiet</vt:lpstr>
      <vt:lpstr>Tillåter dina föräldrar att du dricker - om du skulle dricka alkohol? Åk I och II i yrkesgymnasiet</vt:lpstr>
      <vt:lpstr>Restriktivitet hos föräldrar Åk I och II i yrkesgymnasiet </vt:lpstr>
      <vt:lpstr>Restriktivitet hos föräldrar Åk I och II i yrkesgymnasiet</vt:lpstr>
      <vt:lpstr>Orsaker att inte dricka alkohol, svarsalternativet ”mycket viktigt” Åk I och II i yrkesgymnasiet</vt:lpstr>
      <vt:lpstr>Andra orsaker till att inte dricka sig berusad eller inte dricka alls  Årskurs I och II i skolorna vid Ålands gymnasium</vt:lpstr>
      <vt:lpstr>Om spelar, ingår pengar i ditt spelande? Åk I och II i yrkesgymnasiet</vt:lpstr>
      <vt:lpstr>Narkotika Åk I och II i yrkesgymnasiet</vt:lpstr>
      <vt:lpstr>Narkotika Åk I och II i yrkesgymnasiet</vt:lpstr>
      <vt:lpstr>Intensivkonsumtion och narkotika Åk I och II i yrkesgymnasiet</vt:lpstr>
      <vt:lpstr>Har du blandat alkohol och läkemedel för att bli berusad? Åk I och II i yrkesgymnasiet</vt:lpstr>
      <vt:lpstr>Har du använt någon receptbelagd medicin, som inte är utskriven till dig? Årskurs I &amp; II i yrkesgymnasiet</vt:lpstr>
      <vt:lpstr>ANDTS-vanor med uppskattning av  ”stor risk” för hälsan Årskurs I &amp; II i yrkesgymnasiet </vt:lpstr>
      <vt:lpstr>Normbrytande beteenden 2023 Åk I och II i skolorna vid Ålands gymnasium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Ester Laurell</dc:creator>
  <cp:lastModifiedBy>Sanna Roos</cp:lastModifiedBy>
  <cp:revision>93</cp:revision>
  <dcterms:created xsi:type="dcterms:W3CDTF">2022-08-11T12:21:52Z</dcterms:created>
  <dcterms:modified xsi:type="dcterms:W3CDTF">2023-10-02T08:19:51Z</dcterms:modified>
</cp:coreProperties>
</file>