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51"/>
  </p:notesMasterIdLst>
  <p:sldIdLst>
    <p:sldId id="281" r:id="rId2"/>
    <p:sldId id="330" r:id="rId3"/>
    <p:sldId id="344" r:id="rId4"/>
    <p:sldId id="314" r:id="rId5"/>
    <p:sldId id="291" r:id="rId6"/>
    <p:sldId id="292" r:id="rId7"/>
    <p:sldId id="293" r:id="rId8"/>
    <p:sldId id="350" r:id="rId9"/>
    <p:sldId id="294" r:id="rId10"/>
    <p:sldId id="308" r:id="rId11"/>
    <p:sldId id="295" r:id="rId12"/>
    <p:sldId id="345" r:id="rId13"/>
    <p:sldId id="349" r:id="rId14"/>
    <p:sldId id="316" r:id="rId15"/>
    <p:sldId id="296" r:id="rId16"/>
    <p:sldId id="334" r:id="rId17"/>
    <p:sldId id="297" r:id="rId18"/>
    <p:sldId id="319" r:id="rId19"/>
    <p:sldId id="318" r:id="rId20"/>
    <p:sldId id="321" r:id="rId21"/>
    <p:sldId id="320" r:id="rId22"/>
    <p:sldId id="317" r:id="rId23"/>
    <p:sldId id="346" r:id="rId24"/>
    <p:sldId id="322" r:id="rId25"/>
    <p:sldId id="299" r:id="rId26"/>
    <p:sldId id="300" r:id="rId27"/>
    <p:sldId id="332" r:id="rId28"/>
    <p:sldId id="333" r:id="rId29"/>
    <p:sldId id="301" r:id="rId30"/>
    <p:sldId id="304" r:id="rId31"/>
    <p:sldId id="312" r:id="rId32"/>
    <p:sldId id="313" r:id="rId33"/>
    <p:sldId id="331" r:id="rId34"/>
    <p:sldId id="303" r:id="rId35"/>
    <p:sldId id="309" r:id="rId36"/>
    <p:sldId id="310" r:id="rId37"/>
    <p:sldId id="306" r:id="rId38"/>
    <p:sldId id="329" r:id="rId39"/>
    <p:sldId id="307" r:id="rId40"/>
    <p:sldId id="323" r:id="rId41"/>
    <p:sldId id="311" r:id="rId42"/>
    <p:sldId id="347" r:id="rId43"/>
    <p:sldId id="348" r:id="rId44"/>
    <p:sldId id="327" r:id="rId45"/>
    <p:sldId id="340" r:id="rId46"/>
    <p:sldId id="341" r:id="rId47"/>
    <p:sldId id="342" r:id="rId48"/>
    <p:sldId id="337" r:id="rId49"/>
    <p:sldId id="289"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Montserrat Medium" panose="00000600000000000000"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64865" autoAdjust="0"/>
  </p:normalViewPr>
  <p:slideViewPr>
    <p:cSldViewPr snapToGrid="0" snapToObjects="1" showGuides="1">
      <p:cViewPr varScale="1">
        <p:scale>
          <a:sx n="84" d="100"/>
          <a:sy n="84" d="100"/>
        </p:scale>
        <p:origin x="1518" y="90"/>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A38A3-8BE6-41FE-95DC-396DAC381D11}" type="datetimeFigureOut">
              <a:rPr lang="sv-FI" smtClean="0"/>
              <a:t>29-09-2023</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BD082-C5A6-41BF-9436-AB0F7EAC4DF4}" type="slidenum">
              <a:rPr lang="sv-FI" smtClean="0"/>
              <a:t>‹#›</a:t>
            </a:fld>
            <a:endParaRPr lang="sv-FI"/>
          </a:p>
        </p:txBody>
      </p:sp>
    </p:spTree>
    <p:extLst>
      <p:ext uri="{BB962C8B-B14F-4D97-AF65-F5344CB8AC3E}">
        <p14:creationId xmlns:p14="http://schemas.microsoft.com/office/powerpoint/2010/main" val="220552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15</a:t>
            </a:fld>
            <a:endParaRPr lang="sv-FI"/>
          </a:p>
        </p:txBody>
      </p:sp>
    </p:spTree>
    <p:extLst>
      <p:ext uri="{BB962C8B-B14F-4D97-AF65-F5344CB8AC3E}">
        <p14:creationId xmlns:p14="http://schemas.microsoft.com/office/powerpoint/2010/main" val="388964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Fråga: Röker du? Svarsalternativen:</a:t>
            </a:r>
          </a:p>
          <a:p>
            <a:r>
              <a:rPr lang="sv-FI" dirty="0"/>
              <a:t>nej; </a:t>
            </a:r>
          </a:p>
          <a:p>
            <a:r>
              <a:rPr lang="sv-FI" b="1" dirty="0"/>
              <a:t>nej, jag har slutat; </a:t>
            </a:r>
          </a:p>
          <a:p>
            <a:r>
              <a:rPr lang="sv-FI" b="1" dirty="0"/>
              <a:t>nej, men jag har provat; </a:t>
            </a:r>
          </a:p>
          <a:p>
            <a:r>
              <a:rPr lang="sv-FI" b="1" dirty="0"/>
              <a:t>ja, ibland;</a:t>
            </a:r>
          </a:p>
          <a:p>
            <a:r>
              <a:rPr lang="sv-FI" b="1" dirty="0"/>
              <a:t>ja, varje dag;</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r>
              <a:rPr lang="sv-FI" b="0" dirty="0"/>
              <a:t>Fråga: Snusar du? Svarsalternativen:</a:t>
            </a:r>
          </a:p>
          <a:p>
            <a:r>
              <a:rPr lang="sv-FI" sz="1800" b="0" i="0" u="none" strike="noStrike" dirty="0">
                <a:solidFill>
                  <a:srgbClr val="000000"/>
                </a:solidFill>
                <a:effectLst/>
                <a:latin typeface="Verdana" panose="020B0604030504040204" pitchFamily="34" charset="0"/>
              </a:rPr>
              <a:t>Nej</a:t>
            </a:r>
          </a:p>
          <a:p>
            <a:r>
              <a:rPr lang="sv-FI" sz="1800" b="1" i="0" u="none" strike="noStrike" dirty="0">
                <a:solidFill>
                  <a:srgbClr val="000000"/>
                </a:solidFill>
                <a:effectLst/>
                <a:latin typeface="Verdana" panose="020B0604030504040204" pitchFamily="34" charset="0"/>
              </a:rPr>
              <a:t>Nej, jag har slutat</a:t>
            </a:r>
          </a:p>
          <a:p>
            <a:r>
              <a:rPr lang="sv-FI" sz="1800" b="1" i="0" u="none" strike="noStrike" dirty="0">
                <a:solidFill>
                  <a:srgbClr val="000000"/>
                </a:solidFill>
                <a:effectLst/>
                <a:latin typeface="Verdana" panose="020B0604030504040204" pitchFamily="34" charset="0"/>
              </a:rPr>
              <a:t>Nej, men jag har provat</a:t>
            </a:r>
          </a:p>
          <a:p>
            <a:r>
              <a:rPr lang="sv-FI" sz="1800" b="1" i="0" u="none" strike="noStrike" dirty="0">
                <a:solidFill>
                  <a:srgbClr val="000000"/>
                </a:solidFill>
                <a:effectLst/>
                <a:latin typeface="Verdana" panose="020B0604030504040204" pitchFamily="34" charset="0"/>
              </a:rPr>
              <a:t>Ja, ibland</a:t>
            </a:r>
          </a:p>
          <a:p>
            <a:r>
              <a:rPr lang="sv-FI" sz="18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snusat</a:t>
            </a:r>
          </a:p>
          <a:p>
            <a:endParaRPr lang="sv-FI" b="0" dirty="0"/>
          </a:p>
          <a:p>
            <a:r>
              <a:rPr lang="sv-FI" sz="1800" b="0" i="0" u="none" strike="noStrike" dirty="0">
                <a:solidFill>
                  <a:srgbClr val="000000"/>
                </a:solidFill>
                <a:effectLst/>
                <a:latin typeface="Verdana" panose="020B0604030504040204" pitchFamily="34" charset="0"/>
              </a:rPr>
              <a:t>Fråga: Har du använt e-cig (elektronisk cigarett) någon gång?</a:t>
            </a:r>
            <a:r>
              <a:rPr lang="sv-FI" dirty="0"/>
              <a:t> </a:t>
            </a:r>
            <a:r>
              <a:rPr lang="sv-FI" b="0" dirty="0"/>
              <a:t>Svarsalternativen:</a:t>
            </a:r>
            <a:endParaRPr lang="sv-FI" dirty="0"/>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17</a:t>
            </a:fld>
            <a:endParaRPr lang="sv-FI"/>
          </a:p>
        </p:txBody>
      </p:sp>
    </p:spTree>
    <p:extLst>
      <p:ext uri="{BB962C8B-B14F-4D97-AF65-F5344CB8AC3E}">
        <p14:creationId xmlns:p14="http://schemas.microsoft.com/office/powerpoint/2010/main" val="55522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24</a:t>
            </a:fld>
            <a:endParaRPr lang="sv-FI"/>
          </a:p>
        </p:txBody>
      </p:sp>
    </p:spTree>
    <p:extLst>
      <p:ext uri="{BB962C8B-B14F-4D97-AF65-F5344CB8AC3E}">
        <p14:creationId xmlns:p14="http://schemas.microsoft.com/office/powerpoint/2010/main" val="343144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Verdana" panose="020B0604030504040204" pitchFamily="34" charset="0"/>
              </a:rPr>
              <a:t>Avser samtliga elever:</a:t>
            </a:r>
          </a:p>
          <a:p>
            <a:r>
              <a:rPr lang="sv-FI" sz="1200" b="0" i="0" u="none" strike="noStrike" dirty="0">
                <a:solidFill>
                  <a:srgbClr val="000000"/>
                </a:solidFill>
                <a:effectLst/>
                <a:latin typeface="Verdana" panose="020B0604030504040204" pitchFamily="34" charset="0"/>
              </a:rPr>
              <a:t>”Druckit alkohol” Fråga: Har du druckit alkoholhaltiga drycker? Svarsalternativ:</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Ja, en-två gånger</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b="1" dirty="0"/>
          </a:p>
          <a:p>
            <a:r>
              <a:rPr lang="sv-FI" sz="1200" b="0" i="0" u="none" strike="noStrike" dirty="0">
                <a:solidFill>
                  <a:srgbClr val="000000"/>
                </a:solidFill>
                <a:effectLst/>
                <a:latin typeface="Verdana" panose="020B0604030504040204" pitchFamily="34" charset="0"/>
              </a:rPr>
              <a:t>”Varit berusad” Fråga: Har du blivit berusad/påverkad av alkohol? Svarsalternativen:</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lite</a:t>
            </a:r>
            <a:r>
              <a:rPr lang="sv-FI" b="1" dirty="0"/>
              <a:t> </a:t>
            </a:r>
          </a:p>
          <a:p>
            <a:r>
              <a:rPr lang="sv-FI" sz="1200" b="1" i="0" u="none" strike="noStrike" dirty="0">
                <a:solidFill>
                  <a:srgbClr val="000000"/>
                </a:solidFill>
                <a:effectLst/>
                <a:latin typeface="Verdana" panose="020B0604030504040204" pitchFamily="34" charset="0"/>
              </a:rPr>
              <a:t>Ja</a:t>
            </a:r>
            <a:r>
              <a:rPr lang="sv-FI" b="1" dirty="0"/>
              <a:t>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p:txBody>
      </p:sp>
      <p:sp>
        <p:nvSpPr>
          <p:cNvPr id="4" name="Platshållare för bildnummer 3"/>
          <p:cNvSpPr>
            <a:spLocks noGrp="1"/>
          </p:cNvSpPr>
          <p:nvPr>
            <p:ph type="sldNum" sz="quarter" idx="5"/>
          </p:nvPr>
        </p:nvSpPr>
        <p:spPr/>
        <p:txBody>
          <a:bodyPr/>
          <a:lstStyle/>
          <a:p>
            <a:fld id="{942BD082-C5A6-41BF-9436-AB0F7EAC4DF4}" type="slidenum">
              <a:rPr lang="sv-FI" smtClean="0"/>
              <a:t>26</a:t>
            </a:fld>
            <a:endParaRPr lang="sv-FI"/>
          </a:p>
        </p:txBody>
      </p:sp>
    </p:spTree>
    <p:extLst>
      <p:ext uri="{BB962C8B-B14F-4D97-AF65-F5344CB8AC3E}">
        <p14:creationId xmlns:p14="http://schemas.microsoft.com/office/powerpoint/2010/main" val="417050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800" b="0" i="0" u="none" strike="noStrike" dirty="0">
                <a:solidFill>
                  <a:srgbClr val="000000"/>
                </a:solidFill>
                <a:effectLst/>
                <a:latin typeface="Verdana" panose="020B0604030504040204" pitchFamily="34" charset="0"/>
              </a:rPr>
              <a:t>”Druckit alkohol” Fråga: Har du druckit alkoholhaltiga drycker? Svarsalternativ:</a:t>
            </a:r>
          </a:p>
          <a:p>
            <a:r>
              <a:rPr lang="sv-FI" sz="1800" b="0" i="0" u="none" strike="noStrike" dirty="0">
                <a:solidFill>
                  <a:srgbClr val="000000"/>
                </a:solidFill>
                <a:effectLst/>
                <a:latin typeface="Verdana" panose="020B0604030504040204" pitchFamily="34" charset="0"/>
              </a:rPr>
              <a:t>Nej</a:t>
            </a:r>
          </a:p>
          <a:p>
            <a:r>
              <a:rPr lang="sv-FI" sz="1800" b="1" i="0" u="none" strike="noStrike" dirty="0">
                <a:solidFill>
                  <a:srgbClr val="000000"/>
                </a:solidFill>
                <a:effectLst/>
                <a:latin typeface="Verdana" panose="020B0604030504040204" pitchFamily="34" charset="0"/>
              </a:rPr>
              <a:t>Ja, en-två gånger</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b="1" dirty="0"/>
          </a:p>
          <a:p>
            <a:r>
              <a:rPr lang="sv-FI" sz="1800" b="0" i="0" u="none" strike="noStrike" dirty="0">
                <a:solidFill>
                  <a:srgbClr val="000000"/>
                </a:solidFill>
                <a:effectLst/>
                <a:latin typeface="Verdana" panose="020B0604030504040204" pitchFamily="34" charset="0"/>
              </a:rPr>
              <a:t>”Varit berusad” Fråga: Har du blivit berusad/påverkad av alkohol? Svarsalternativen:</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lite</a:t>
            </a:r>
            <a:r>
              <a:rPr lang="sv-FI" b="1" dirty="0"/>
              <a:t> </a:t>
            </a:r>
          </a:p>
          <a:p>
            <a:r>
              <a:rPr lang="sv-FI" sz="1800" b="1" i="0" u="none" strike="noStrike" dirty="0">
                <a:solidFill>
                  <a:srgbClr val="000000"/>
                </a:solidFill>
                <a:effectLst/>
                <a:latin typeface="Verdana" panose="020B0604030504040204" pitchFamily="34" charset="0"/>
              </a:rPr>
              <a:t>Ja</a:t>
            </a:r>
            <a:r>
              <a:rPr lang="sv-FI" b="1" dirty="0"/>
              <a:t>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27</a:t>
            </a:fld>
            <a:endParaRPr lang="sv-FI"/>
          </a:p>
        </p:txBody>
      </p:sp>
    </p:spTree>
    <p:extLst>
      <p:ext uri="{BB962C8B-B14F-4D97-AF65-F5344CB8AC3E}">
        <p14:creationId xmlns:p14="http://schemas.microsoft.com/office/powerpoint/2010/main" val="120322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Måste hem (ca 21 svar)</a:t>
            </a:r>
          </a:p>
          <a:p>
            <a:pPr marL="171450" indent="-171450">
              <a:buFontTx/>
              <a:buChar char="-"/>
            </a:pPr>
            <a:r>
              <a:rPr lang="sv-FI" dirty="0"/>
              <a:t>Behövde skjuts </a:t>
            </a:r>
            <a:r>
              <a:rPr lang="sv-FI" dirty="0" err="1"/>
              <a:t>etc</a:t>
            </a:r>
            <a:r>
              <a:rPr lang="sv-FI" dirty="0"/>
              <a:t> (ca 7 svar)</a:t>
            </a:r>
          </a:p>
          <a:p>
            <a:pPr marL="171450" indent="-171450">
              <a:buFontTx/>
              <a:buChar char="-"/>
            </a:pPr>
            <a:r>
              <a:rPr lang="sv-FI" dirty="0"/>
              <a:t>Visste inte att föraren berusad (ca 6 svar)</a:t>
            </a:r>
          </a:p>
          <a:p>
            <a:pPr marL="171450" indent="-171450">
              <a:buFontTx/>
              <a:buChar char="-"/>
            </a:pPr>
            <a:r>
              <a:rPr lang="sv-FI" dirty="0"/>
              <a:t>Förälder berusad (3 svar)</a:t>
            </a:r>
          </a:p>
        </p:txBody>
      </p:sp>
      <p:sp>
        <p:nvSpPr>
          <p:cNvPr id="4" name="Platshållare för bildnummer 3"/>
          <p:cNvSpPr>
            <a:spLocks noGrp="1"/>
          </p:cNvSpPr>
          <p:nvPr>
            <p:ph type="sldNum" sz="quarter" idx="5"/>
          </p:nvPr>
        </p:nvSpPr>
        <p:spPr/>
        <p:txBody>
          <a:bodyPr/>
          <a:lstStyle/>
          <a:p>
            <a:fld id="{942BD082-C5A6-41BF-9436-AB0F7EAC4DF4}" type="slidenum">
              <a:rPr lang="sv-FI" smtClean="0"/>
              <a:t>30</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Fråga: Du som valt att inte dricka dig berusad/inte dricka alls - hur viktiga är följande orsaker enligt dig? </a:t>
            </a:r>
          </a:p>
          <a:p>
            <a:r>
              <a:rPr lang="sv-SE" sz="1800"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Mycket viktig orsak</a:t>
            </a:r>
            <a:endParaRPr lang="sv-FI" sz="1800" b="1" dirty="0"/>
          </a:p>
          <a:p>
            <a:r>
              <a:rPr lang="sv-SE" sz="1800" dirty="0"/>
              <a:t>Ganska viktig</a:t>
            </a:r>
          </a:p>
          <a:p>
            <a:r>
              <a:rPr lang="sv-SE" sz="1800" dirty="0"/>
              <a:t>Inte så viktig</a:t>
            </a:r>
          </a:p>
          <a:p>
            <a:r>
              <a:rPr lang="sv-SE" sz="1800" dirty="0"/>
              <a:t>Inte alls viktig orsak</a:t>
            </a:r>
          </a:p>
        </p:txBody>
      </p:sp>
      <p:sp>
        <p:nvSpPr>
          <p:cNvPr id="4" name="Platshållare för bildnummer 3"/>
          <p:cNvSpPr>
            <a:spLocks noGrp="1"/>
          </p:cNvSpPr>
          <p:nvPr>
            <p:ph type="sldNum" sz="quarter" idx="5"/>
          </p:nvPr>
        </p:nvSpPr>
        <p:spPr/>
        <p:txBody>
          <a:bodyPr/>
          <a:lstStyle/>
          <a:p>
            <a:fld id="{942BD082-C5A6-41BF-9436-AB0F7EAC4DF4}" type="slidenum">
              <a:rPr lang="sv-FI" smtClean="0"/>
              <a:t>35</a:t>
            </a:fld>
            <a:endParaRPr lang="sv-FI"/>
          </a:p>
        </p:txBody>
      </p:sp>
    </p:spTree>
    <p:extLst>
      <p:ext uri="{BB962C8B-B14F-4D97-AF65-F5344CB8AC3E}">
        <p14:creationId xmlns:p14="http://schemas.microsoft.com/office/powerpoint/2010/main" val="173943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171450" indent="-171450">
              <a:buFontTx/>
              <a:buChar char="-"/>
            </a:pPr>
            <a:r>
              <a:rPr lang="sv-FI" dirty="0"/>
              <a:t>Ej hälsosamt (ca 17 svar)</a:t>
            </a:r>
          </a:p>
          <a:p>
            <a:pPr marL="171450" indent="-171450">
              <a:buFontTx/>
              <a:buChar char="-"/>
            </a:pPr>
            <a:r>
              <a:rPr lang="sv-FI" dirty="0"/>
              <a:t>Vill inte (ca 41 svar)</a:t>
            </a:r>
          </a:p>
          <a:p>
            <a:pPr marL="171450" indent="-171450">
              <a:buFontTx/>
              <a:buChar char="-"/>
            </a:pPr>
            <a:r>
              <a:rPr lang="sv-FI" dirty="0"/>
              <a:t>Föräldrar, närstående eller liknande (ca 2 svar)</a:t>
            </a:r>
          </a:p>
          <a:p>
            <a:pPr marL="171450" indent="-171450">
              <a:buFontTx/>
              <a:buChar char="-"/>
            </a:pPr>
            <a:r>
              <a:rPr lang="sv-FI" dirty="0"/>
              <a:t>Skaderisk (ca 1 svar)</a:t>
            </a:r>
          </a:p>
          <a:p>
            <a:pPr marL="171450" indent="-171450">
              <a:buFontTx/>
              <a:buChar char="-"/>
            </a:pPr>
            <a:r>
              <a:rPr lang="sv-FI" dirty="0"/>
              <a:t>Lagen (ca 8 svar)</a:t>
            </a:r>
          </a:p>
          <a:p>
            <a:pPr marL="171450" indent="-171450">
              <a:buFontTx/>
              <a:buChar char="-"/>
            </a:pPr>
            <a:r>
              <a:rPr lang="sv-FI" dirty="0"/>
              <a:t>Pengar (ca 11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36</a:t>
            </a:fld>
            <a:endParaRPr lang="sv-FI"/>
          </a:p>
        </p:txBody>
      </p:sp>
    </p:spTree>
    <p:extLst>
      <p:ext uri="{BB962C8B-B14F-4D97-AF65-F5344CB8AC3E}">
        <p14:creationId xmlns:p14="http://schemas.microsoft.com/office/powerpoint/2010/main" val="66111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Fråga: H</a:t>
            </a:r>
            <a:r>
              <a:rPr lang="sv-SE" b="0" i="0" dirty="0">
                <a:solidFill>
                  <a:srgbClr val="515355"/>
                </a:solidFill>
                <a:effectLst/>
                <a:latin typeface="Montserrat" panose="00000500000000000000" pitchFamily="2" charset="0"/>
              </a:rPr>
              <a:t>ur mycket pengar har du spelat för under den senaste månaden?</a:t>
            </a:r>
          </a:p>
          <a:p>
            <a:r>
              <a:rPr lang="sv-SE" b="0" i="0" dirty="0">
                <a:solidFill>
                  <a:srgbClr val="515355"/>
                </a:solidFill>
                <a:effectLst/>
                <a:latin typeface="Montserrat" panose="00000500000000000000" pitchFamily="2" charset="0"/>
              </a:rPr>
              <a:t>Svaren varierar från 0 till 2000 euro. De som spenderat (38 svar) har i genomsnitt spenderat cirka 143 euro, dock MYCKET variation.</a:t>
            </a:r>
            <a:endParaRPr lang="sv-FI" b="0"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39</a:t>
            </a:fld>
            <a:endParaRPr lang="sv-FI"/>
          </a:p>
        </p:txBody>
      </p:sp>
    </p:spTree>
    <p:extLst>
      <p:ext uri="{BB962C8B-B14F-4D97-AF65-F5344CB8AC3E}">
        <p14:creationId xmlns:p14="http://schemas.microsoft.com/office/powerpoint/2010/main" val="301636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Främst marijuana/hasch rapporteras</a:t>
            </a:r>
          </a:p>
        </p:txBody>
      </p:sp>
      <p:sp>
        <p:nvSpPr>
          <p:cNvPr id="4" name="Platshållare för bildnummer 3"/>
          <p:cNvSpPr>
            <a:spLocks noGrp="1"/>
          </p:cNvSpPr>
          <p:nvPr>
            <p:ph type="sldNum" sz="quarter" idx="5"/>
          </p:nvPr>
        </p:nvSpPr>
        <p:spPr/>
        <p:txBody>
          <a:bodyPr/>
          <a:lstStyle/>
          <a:p>
            <a:fld id="{942BD082-C5A6-41BF-9436-AB0F7EAC4DF4}" type="slidenum">
              <a:rPr lang="sv-FI" smtClean="0"/>
              <a:t>40</a:t>
            </a:fld>
            <a:endParaRPr lang="sv-FI"/>
          </a:p>
        </p:txBody>
      </p:sp>
    </p:spTree>
    <p:extLst>
      <p:ext uri="{BB962C8B-B14F-4D97-AF65-F5344CB8AC3E}">
        <p14:creationId xmlns:p14="http://schemas.microsoft.com/office/powerpoint/2010/main" val="265112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5-7 % har tidigare upplevt att de mår dåligt.</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a:t>
            </a:fld>
            <a:endParaRPr lang="sv-FI"/>
          </a:p>
        </p:txBody>
      </p:sp>
    </p:spTree>
    <p:extLst>
      <p:ext uri="{BB962C8B-B14F-4D97-AF65-F5344CB8AC3E}">
        <p14:creationId xmlns:p14="http://schemas.microsoft.com/office/powerpoint/2010/main" val="307476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 av de svarande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41</a:t>
            </a:fld>
            <a:endParaRPr lang="sv-FI"/>
          </a:p>
        </p:txBody>
      </p:sp>
    </p:spTree>
    <p:extLst>
      <p:ext uri="{BB962C8B-B14F-4D97-AF65-F5344CB8AC3E}">
        <p14:creationId xmlns:p14="http://schemas.microsoft.com/office/powerpoint/2010/main" val="21492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vid samma tillfälle druckit alkohol som motsvarar  2,5 dl starksprit, fyra stora burkar öl eller en flaska vin? </a:t>
            </a:r>
            <a:r>
              <a:rPr lang="sv-FI" dirty="0"/>
              <a:t>Svarsalternativen:</a:t>
            </a:r>
          </a:p>
          <a:p>
            <a:pPr marL="171450" indent="-171450">
              <a:buFontTx/>
              <a:buChar char="-"/>
            </a:pPr>
            <a:r>
              <a:rPr lang="sv-FI" b="1" dirty="0"/>
              <a:t>Varje vecka</a:t>
            </a:r>
          </a:p>
          <a:p>
            <a:pPr marL="171450" indent="-171450">
              <a:buFontTx/>
              <a:buChar char="-"/>
            </a:pPr>
            <a:r>
              <a:rPr lang="sv-FI" b="1" dirty="0"/>
              <a:t>Ungefär varannan vecka</a:t>
            </a:r>
          </a:p>
          <a:p>
            <a:pPr marL="171450" indent="-171450">
              <a:buFontTx/>
              <a:buChar char="-"/>
            </a:pPr>
            <a:r>
              <a:rPr lang="sv-FI" b="1" dirty="0"/>
              <a:t>En gång i månaden</a:t>
            </a:r>
          </a:p>
          <a:p>
            <a:pPr marL="171450" indent="-171450">
              <a:buFontTx/>
              <a:buChar char="-"/>
            </a:pPr>
            <a:r>
              <a:rPr lang="sv-FI" dirty="0"/>
              <a:t>Mer sällan</a:t>
            </a:r>
          </a:p>
          <a:p>
            <a:pPr marL="171450" indent="-171450">
              <a:buFontTx/>
              <a:buChar char="-"/>
            </a:pPr>
            <a:r>
              <a:rPr lang="sv-FI" dirty="0"/>
              <a:t>Aldrig</a:t>
            </a:r>
          </a:p>
          <a:p>
            <a:pPr marL="171450" indent="-171450">
              <a:buFontTx/>
              <a:buChar char="-"/>
            </a:pPr>
            <a:endParaRPr lang="sv-FI" dirty="0"/>
          </a:p>
          <a:p>
            <a:pPr marL="0" indent="0">
              <a:buFontTx/>
              <a:buNone/>
            </a:pPr>
            <a:r>
              <a:rPr lang="sv-FI" b="1" dirty="0"/>
              <a:t>Minst en gång i månaden</a:t>
            </a:r>
          </a:p>
        </p:txBody>
      </p:sp>
      <p:sp>
        <p:nvSpPr>
          <p:cNvPr id="4" name="Platshållare för bildnummer 3"/>
          <p:cNvSpPr>
            <a:spLocks noGrp="1"/>
          </p:cNvSpPr>
          <p:nvPr>
            <p:ph type="sldNum" sz="quarter" idx="5"/>
          </p:nvPr>
        </p:nvSpPr>
        <p:spPr/>
        <p:txBody>
          <a:bodyPr/>
          <a:lstStyle/>
          <a:p>
            <a:fld id="{942BD082-C5A6-41BF-9436-AB0F7EAC4DF4}" type="slidenum">
              <a:rPr lang="sv-FI" smtClean="0"/>
              <a:t>42</a:t>
            </a:fld>
            <a:endParaRPr lang="sv-FI"/>
          </a:p>
        </p:txBody>
      </p:sp>
    </p:spTree>
    <p:extLst>
      <p:ext uri="{BB962C8B-B14F-4D97-AF65-F5344CB8AC3E}">
        <p14:creationId xmlns:p14="http://schemas.microsoft.com/office/powerpoint/2010/main" val="357088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Mindre än 1 % av alla svarande använder rätt ofta </a:t>
            </a:r>
            <a:r>
              <a:rPr lang="sv-SE" dirty="0"/>
              <a:t>någon receptbelagd medicin som inte är utskriven till personen</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43</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44</a:t>
            </a:fld>
            <a:endParaRPr lang="sv-FI"/>
          </a:p>
        </p:txBody>
      </p:sp>
    </p:spTree>
    <p:extLst>
      <p:ext uri="{BB962C8B-B14F-4D97-AF65-F5344CB8AC3E}">
        <p14:creationId xmlns:p14="http://schemas.microsoft.com/office/powerpoint/2010/main" val="345478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47</a:t>
            </a:fld>
            <a:endParaRPr lang="sv-FI"/>
          </a:p>
        </p:txBody>
      </p:sp>
    </p:spTree>
    <p:extLst>
      <p:ext uri="{BB962C8B-B14F-4D97-AF65-F5344CB8AC3E}">
        <p14:creationId xmlns:p14="http://schemas.microsoft.com/office/powerpoint/2010/main" val="374488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48</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5-7 % har tidigare upplevt att de mår dåligt.</a:t>
            </a:r>
          </a:p>
        </p:txBody>
      </p:sp>
      <p:sp>
        <p:nvSpPr>
          <p:cNvPr id="4" name="Platshållare för bildnummer 3"/>
          <p:cNvSpPr>
            <a:spLocks noGrp="1"/>
          </p:cNvSpPr>
          <p:nvPr>
            <p:ph type="sldNum" sz="quarter" idx="5"/>
          </p:nvPr>
        </p:nvSpPr>
        <p:spPr/>
        <p:txBody>
          <a:bodyPr/>
          <a:lstStyle/>
          <a:p>
            <a:fld id="{942BD082-C5A6-41BF-9436-AB0F7EAC4DF4}" type="slidenum">
              <a:rPr lang="sv-FI" smtClean="0"/>
              <a:t>5</a:t>
            </a:fld>
            <a:endParaRPr lang="sv-FI"/>
          </a:p>
        </p:txBody>
      </p:sp>
    </p:spTree>
    <p:extLst>
      <p:ext uri="{BB962C8B-B14F-4D97-AF65-F5344CB8AC3E}">
        <p14:creationId xmlns:p14="http://schemas.microsoft.com/office/powerpoint/2010/main" val="31001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Svaret ”NEJ” 2021: totalt 42 %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6</a:t>
            </a:fld>
            <a:endParaRPr lang="sv-FI"/>
          </a:p>
        </p:txBody>
      </p:sp>
    </p:spTree>
    <p:extLst>
      <p:ext uri="{BB962C8B-B14F-4D97-AF65-F5344CB8AC3E}">
        <p14:creationId xmlns:p14="http://schemas.microsoft.com/office/powerpoint/2010/main" val="300287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27 %</a:t>
            </a:r>
          </a:p>
          <a:p>
            <a:r>
              <a:rPr lang="sv-FI" dirty="0"/>
              <a:t>Ganska bra 54 %</a:t>
            </a:r>
          </a:p>
          <a:p>
            <a:r>
              <a:rPr lang="sv-FI" dirty="0"/>
              <a:t>Varken bra eller dåligt 17 %</a:t>
            </a:r>
          </a:p>
          <a:p>
            <a:r>
              <a:rPr lang="sv-FI" dirty="0"/>
              <a:t>Ganska dåligt 2 %</a:t>
            </a:r>
          </a:p>
          <a:p>
            <a:r>
              <a:rPr lang="sv-FI" dirty="0"/>
              <a:t>Mycket dåligt 0,4 %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7</a:t>
            </a:fld>
            <a:endParaRPr lang="sv-FI"/>
          </a:p>
        </p:txBody>
      </p:sp>
    </p:spTree>
    <p:extLst>
      <p:ext uri="{BB962C8B-B14F-4D97-AF65-F5344CB8AC3E}">
        <p14:creationId xmlns:p14="http://schemas.microsoft.com/office/powerpoint/2010/main" val="131808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27 %</a:t>
            </a:r>
          </a:p>
          <a:p>
            <a:r>
              <a:rPr lang="sv-FI" dirty="0"/>
              <a:t>Ganska bra 54 %</a:t>
            </a:r>
          </a:p>
          <a:p>
            <a:r>
              <a:rPr lang="sv-FI" dirty="0"/>
              <a:t>Varken bra eller dåligt 17 %</a:t>
            </a:r>
          </a:p>
          <a:p>
            <a:r>
              <a:rPr lang="sv-FI" dirty="0"/>
              <a:t>Ganska dåligt 2 %</a:t>
            </a:r>
          </a:p>
          <a:p>
            <a:r>
              <a:rPr lang="sv-FI" dirty="0"/>
              <a:t>Mycket dåligt 0,4 %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8</a:t>
            </a:fld>
            <a:endParaRPr lang="sv-FI"/>
          </a:p>
        </p:txBody>
      </p:sp>
    </p:spTree>
    <p:extLst>
      <p:ext uri="{BB962C8B-B14F-4D97-AF65-F5344CB8AC3E}">
        <p14:creationId xmlns:p14="http://schemas.microsoft.com/office/powerpoint/2010/main" val="169488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9</a:t>
            </a:fld>
            <a:endParaRPr lang="sv-FI"/>
          </a:p>
        </p:txBody>
      </p:sp>
    </p:spTree>
    <p:extLst>
      <p:ext uri="{BB962C8B-B14F-4D97-AF65-F5344CB8AC3E}">
        <p14:creationId xmlns:p14="http://schemas.microsoft.com/office/powerpoint/2010/main" val="103819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  Skolan/lektionerna som orsak (ca 20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Orkade inte (ca 25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Mått dåligt (ca 19 svar)</a:t>
            </a:r>
          </a:p>
          <a:p>
            <a:pPr marL="171450" indent="-171450">
              <a:buFontTx/>
              <a:buChar char="-"/>
            </a:pPr>
            <a:r>
              <a:rPr lang="sv-FI" dirty="0"/>
              <a:t>Annat (ca 9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10</a:t>
            </a:fld>
            <a:endParaRPr lang="sv-FI"/>
          </a:p>
        </p:txBody>
      </p:sp>
    </p:spTree>
    <p:extLst>
      <p:ext uri="{BB962C8B-B14F-4D97-AF65-F5344CB8AC3E}">
        <p14:creationId xmlns:p14="http://schemas.microsoft.com/office/powerpoint/2010/main" val="316335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14</a:t>
            </a:fld>
            <a:endParaRPr lang="sv-FI"/>
          </a:p>
        </p:txBody>
      </p:sp>
    </p:spTree>
    <p:extLst>
      <p:ext uri="{BB962C8B-B14F-4D97-AF65-F5344CB8AC3E}">
        <p14:creationId xmlns:p14="http://schemas.microsoft.com/office/powerpoint/2010/main" val="114368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EEFEC-331C-4178-AEEC-A488CD37C5CD}"/>
              </a:ext>
            </a:extLst>
          </p:cNvPr>
          <p:cNvSpPr>
            <a:spLocks noGrp="1"/>
          </p:cNvSpPr>
          <p:nvPr>
            <p:ph type="ctrTitle"/>
          </p:nvPr>
        </p:nvSpPr>
        <p:spPr>
          <a:xfrm>
            <a:off x="634878" y="1365315"/>
            <a:ext cx="7137522" cy="1037741"/>
          </a:xfrm>
        </p:spPr>
        <p:txBody>
          <a:bodyPr>
            <a:normAutofit fontScale="90000"/>
          </a:bodyPr>
          <a:lstStyle/>
          <a:p>
            <a:r>
              <a:rPr lang="sv-FI" dirty="0"/>
              <a:t>Ungdomsundersökning 2022</a:t>
            </a:r>
            <a:br>
              <a:rPr lang="sv-FI" dirty="0"/>
            </a:br>
            <a:r>
              <a:rPr lang="sv-FI" sz="2200" dirty="0"/>
              <a:t>ANDTS-vanorna bland unga på Åland</a:t>
            </a:r>
            <a:br>
              <a:rPr lang="sv-FI" dirty="0"/>
            </a:br>
            <a:endParaRPr lang="sv-FI" dirty="0"/>
          </a:p>
        </p:txBody>
      </p:sp>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8831"/>
            <a:ext cx="9144000" cy="836039"/>
          </a:xfrm>
        </p:spPr>
        <p:txBody>
          <a:bodyPr>
            <a:normAutofit/>
          </a:bodyPr>
          <a:lstStyle/>
          <a:p>
            <a:r>
              <a:rPr lang="sv-FI" dirty="0"/>
              <a:t>Ålands lyceum årskurs I och II</a:t>
            </a:r>
          </a:p>
        </p:txBody>
      </p:sp>
      <p:sp>
        <p:nvSpPr>
          <p:cNvPr id="4" name="Platshållare för text 3">
            <a:extLst>
              <a:ext uri="{FF2B5EF4-FFF2-40B4-BE49-F238E27FC236}">
                <a16:creationId xmlns:a16="http://schemas.microsoft.com/office/drawing/2014/main" id="{9E658F8D-6905-4C3E-A431-94EFA9A3138D}"/>
              </a:ext>
            </a:extLst>
          </p:cNvPr>
          <p:cNvSpPr>
            <a:spLocks noGrp="1"/>
          </p:cNvSpPr>
          <p:nvPr>
            <p:ph type="body" sz="quarter" idx="13"/>
          </p:nvPr>
        </p:nvSpPr>
        <p:spPr>
          <a:xfrm>
            <a:off x="766763" y="4320997"/>
            <a:ext cx="9144000" cy="385762"/>
          </a:xfrm>
        </p:spPr>
        <p:txBody>
          <a:bodyPr/>
          <a:lstStyle/>
          <a:p>
            <a:r>
              <a:rPr lang="sv-FI" dirty="0"/>
              <a:t>Oktober 2022</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211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F1346-E837-CF10-5723-D0235763D977}"/>
              </a:ext>
            </a:extLst>
          </p:cNvPr>
          <p:cNvSpPr>
            <a:spLocks noGrp="1"/>
          </p:cNvSpPr>
          <p:nvPr>
            <p:ph type="ctrTitle"/>
          </p:nvPr>
        </p:nvSpPr>
        <p:spPr/>
        <p:txBody>
          <a:bodyPr>
            <a:normAutofit/>
          </a:bodyPr>
          <a:lstStyle/>
          <a:p>
            <a:pPr algn="ctr"/>
            <a:r>
              <a:rPr lang="sv-FI" sz="3600" dirty="0"/>
              <a:t>Varför har du skolkat?</a:t>
            </a:r>
            <a:br>
              <a:rPr lang="sv-FI" sz="3600" dirty="0"/>
            </a:br>
            <a:r>
              <a:rPr lang="sv-SE" sz="1600" dirty="0"/>
              <a:t>Årskurs I och II i skolorna vid Ålands gymnasium</a:t>
            </a:r>
            <a:endParaRPr lang="sv-FI" sz="1800" dirty="0"/>
          </a:p>
        </p:txBody>
      </p:sp>
      <p:pic>
        <p:nvPicPr>
          <p:cNvPr id="4" name="Bildobjekt 3">
            <a:extLst>
              <a:ext uri="{FF2B5EF4-FFF2-40B4-BE49-F238E27FC236}">
                <a16:creationId xmlns:a16="http://schemas.microsoft.com/office/drawing/2014/main" id="{7A663C89-002B-0784-90C1-AE46E31CB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045B8B7B-2D51-4E4F-4CF2-C379C2AA8BF6}"/>
              </a:ext>
            </a:extLst>
          </p:cNvPr>
          <p:cNvSpPr/>
          <p:nvPr/>
        </p:nvSpPr>
        <p:spPr>
          <a:xfrm>
            <a:off x="1065125" y="2451799"/>
            <a:ext cx="1782349" cy="153095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Ångest</a:t>
            </a:r>
          </a:p>
          <a:p>
            <a:pPr algn="ctr"/>
            <a:r>
              <a:rPr lang="sv-FI" dirty="0"/>
              <a:t>- Flicka åk 2</a:t>
            </a:r>
          </a:p>
        </p:txBody>
      </p:sp>
      <p:sp>
        <p:nvSpPr>
          <p:cNvPr id="6" name="Pratbubbla: oval 5">
            <a:extLst>
              <a:ext uri="{FF2B5EF4-FFF2-40B4-BE49-F238E27FC236}">
                <a16:creationId xmlns:a16="http://schemas.microsoft.com/office/drawing/2014/main" id="{A62A4D60-0698-5DB1-B781-EBFA601516CA}"/>
              </a:ext>
            </a:extLst>
          </p:cNvPr>
          <p:cNvSpPr/>
          <p:nvPr/>
        </p:nvSpPr>
        <p:spPr>
          <a:xfrm>
            <a:off x="1940848" y="4054346"/>
            <a:ext cx="2389992" cy="205338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När det har varit för mycket i skolan med allt arbete</a:t>
            </a:r>
          </a:p>
          <a:p>
            <a:pPr algn="ctr"/>
            <a:r>
              <a:rPr lang="sv-SE" dirty="0"/>
              <a:t>- Flicka åk 2</a:t>
            </a:r>
            <a:endParaRPr lang="sv-FI" dirty="0"/>
          </a:p>
        </p:txBody>
      </p:sp>
      <p:sp>
        <p:nvSpPr>
          <p:cNvPr id="7" name="Pratbubbla: oval 6">
            <a:extLst>
              <a:ext uri="{FF2B5EF4-FFF2-40B4-BE49-F238E27FC236}">
                <a16:creationId xmlns:a16="http://schemas.microsoft.com/office/drawing/2014/main" id="{55F2BCC2-0C60-9BDE-BA4B-A178670128E7}"/>
              </a:ext>
            </a:extLst>
          </p:cNvPr>
          <p:cNvSpPr/>
          <p:nvPr/>
        </p:nvSpPr>
        <p:spPr>
          <a:xfrm flipH="1">
            <a:off x="7275341" y="1487908"/>
            <a:ext cx="2695075" cy="2053388"/>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har varit trött eller inte orkat med en viss lektion</a:t>
            </a:r>
          </a:p>
          <a:p>
            <a:pPr algn="ctr"/>
            <a:r>
              <a:rPr lang="sv-FI" dirty="0"/>
              <a:t>- Flicka åk 2</a:t>
            </a:r>
          </a:p>
        </p:txBody>
      </p:sp>
      <p:sp>
        <p:nvSpPr>
          <p:cNvPr id="8" name="Pratbubbla: oval 7">
            <a:extLst>
              <a:ext uri="{FF2B5EF4-FFF2-40B4-BE49-F238E27FC236}">
                <a16:creationId xmlns:a16="http://schemas.microsoft.com/office/drawing/2014/main" id="{40463B1C-D66A-553E-AC13-596B2C89A592}"/>
              </a:ext>
            </a:extLst>
          </p:cNvPr>
          <p:cNvSpPr/>
          <p:nvPr/>
        </p:nvSpPr>
        <p:spPr>
          <a:xfrm flipH="1">
            <a:off x="5237991" y="3853818"/>
            <a:ext cx="2695075" cy="2053389"/>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mycket att göra, så man skippar delprovet för att skjuta fram det</a:t>
            </a:r>
          </a:p>
          <a:p>
            <a:pPr algn="ctr"/>
            <a:r>
              <a:rPr lang="sv-FI" dirty="0"/>
              <a:t>- Pojke åk 2</a:t>
            </a:r>
          </a:p>
        </p:txBody>
      </p:sp>
      <p:sp>
        <p:nvSpPr>
          <p:cNvPr id="9" name="Pratbubbla: oval 8">
            <a:extLst>
              <a:ext uri="{FF2B5EF4-FFF2-40B4-BE49-F238E27FC236}">
                <a16:creationId xmlns:a16="http://schemas.microsoft.com/office/drawing/2014/main" id="{9AA8ECEA-1B6D-072A-6E5D-7F0DDF1CEC45}"/>
              </a:ext>
            </a:extLst>
          </p:cNvPr>
          <p:cNvSpPr/>
          <p:nvPr/>
        </p:nvSpPr>
        <p:spPr>
          <a:xfrm>
            <a:off x="3429246" y="1848897"/>
            <a:ext cx="2389992" cy="16646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Misstag, sovit för länge, inte orkat</a:t>
            </a:r>
          </a:p>
          <a:p>
            <a:pPr algn="ctr"/>
            <a:r>
              <a:rPr lang="sv-FI" dirty="0"/>
              <a:t>- Pojke åk 2 </a:t>
            </a:r>
          </a:p>
        </p:txBody>
      </p:sp>
      <p:sp>
        <p:nvSpPr>
          <p:cNvPr id="3" name="Pratbubbla: oval 2">
            <a:extLst>
              <a:ext uri="{FF2B5EF4-FFF2-40B4-BE49-F238E27FC236}">
                <a16:creationId xmlns:a16="http://schemas.microsoft.com/office/drawing/2014/main" id="{CA5B32F3-E2DC-384F-7FD1-D3083953B3B4}"/>
              </a:ext>
            </a:extLst>
          </p:cNvPr>
          <p:cNvSpPr/>
          <p:nvPr/>
        </p:nvSpPr>
        <p:spPr>
          <a:xfrm flipH="1">
            <a:off x="9056016" y="4269006"/>
            <a:ext cx="1828800" cy="1468602"/>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Mått dåligt psykiskt</a:t>
            </a:r>
          </a:p>
          <a:p>
            <a:pPr algn="ctr"/>
            <a:r>
              <a:rPr lang="sv-FI" dirty="0"/>
              <a:t>- Flicka åk 2</a:t>
            </a:r>
          </a:p>
        </p:txBody>
      </p:sp>
    </p:spTree>
    <p:extLst>
      <p:ext uri="{BB962C8B-B14F-4D97-AF65-F5344CB8AC3E}">
        <p14:creationId xmlns:p14="http://schemas.microsoft.com/office/powerpoint/2010/main" val="392217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766762" y="657225"/>
            <a:ext cx="11050100" cy="1037741"/>
          </a:xfrm>
        </p:spPr>
        <p:txBody>
          <a:bodyPr>
            <a:normAutofit fontScale="90000"/>
          </a:bodyPr>
          <a:lstStyle/>
          <a:p>
            <a:pPr algn="ctr"/>
            <a:r>
              <a:rPr lang="sv-FI" dirty="0"/>
              <a:t>Vet dina föräldrar var du är på kvällarna?</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0C9470A-91CF-774B-EC9F-77F708635CCE}"/>
              </a:ext>
            </a:extLst>
          </p:cNvPr>
          <p:cNvPicPr>
            <a:picLocks noChangeAspect="1"/>
          </p:cNvPicPr>
          <p:nvPr/>
        </p:nvPicPr>
        <p:blipFill>
          <a:blip r:embed="rId3"/>
          <a:stretch>
            <a:fillRect/>
          </a:stretch>
        </p:blipFill>
        <p:spPr>
          <a:xfrm>
            <a:off x="1179817" y="1432968"/>
            <a:ext cx="10223989" cy="5319524"/>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65095D9D-FD1D-9ECF-5939-EB8E25DC52AE}"/>
              </a:ext>
            </a:extLst>
          </p:cNvPr>
          <p:cNvPicPr>
            <a:picLocks noChangeAspect="1"/>
          </p:cNvPicPr>
          <p:nvPr/>
        </p:nvPicPr>
        <p:blipFill>
          <a:blip r:embed="rId3"/>
          <a:stretch>
            <a:fillRect/>
          </a:stretch>
        </p:blipFill>
        <p:spPr>
          <a:xfrm>
            <a:off x="895383" y="1495820"/>
            <a:ext cx="10401233" cy="5362180"/>
          </a:xfrm>
          <a:prstGeom prst="rect">
            <a:avLst/>
          </a:prstGeom>
        </p:spPr>
      </p:pic>
    </p:spTree>
    <p:extLst>
      <p:ext uri="{BB962C8B-B14F-4D97-AF65-F5344CB8AC3E}">
        <p14:creationId xmlns:p14="http://schemas.microsoft.com/office/powerpoint/2010/main" val="60185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89A4C9FF-B95C-4AB0-B278-05C61E051BC1}"/>
              </a:ext>
            </a:extLst>
          </p:cNvPr>
          <p:cNvPicPr>
            <a:picLocks noChangeAspect="1"/>
          </p:cNvPicPr>
          <p:nvPr/>
        </p:nvPicPr>
        <p:blipFill>
          <a:blip r:embed="rId3"/>
          <a:stretch>
            <a:fillRect/>
          </a:stretch>
        </p:blipFill>
        <p:spPr>
          <a:xfrm>
            <a:off x="811263" y="1428528"/>
            <a:ext cx="10413663" cy="5288795"/>
          </a:xfrm>
          <a:prstGeom prst="rect">
            <a:avLst/>
          </a:prstGeom>
        </p:spPr>
      </p:pic>
    </p:spTree>
    <p:extLst>
      <p:ext uri="{BB962C8B-B14F-4D97-AF65-F5344CB8AC3E}">
        <p14:creationId xmlns:p14="http://schemas.microsoft.com/office/powerpoint/2010/main" val="71707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EB838C17-AEFB-7EFA-D551-9CB94CB291CD}"/>
              </a:ext>
            </a:extLst>
          </p:cNvPr>
          <p:cNvPicPr>
            <a:picLocks noChangeAspect="1"/>
          </p:cNvPicPr>
          <p:nvPr/>
        </p:nvPicPr>
        <p:blipFill>
          <a:blip r:embed="rId4"/>
          <a:stretch>
            <a:fillRect/>
          </a:stretch>
        </p:blipFill>
        <p:spPr>
          <a:xfrm>
            <a:off x="1176601" y="1694966"/>
            <a:ext cx="9752237" cy="5111251"/>
          </a:xfrm>
          <a:prstGeom prst="rect">
            <a:avLst/>
          </a:prstGeom>
        </p:spPr>
      </p:pic>
    </p:spTree>
    <p:extLst>
      <p:ext uri="{BB962C8B-B14F-4D97-AF65-F5344CB8AC3E}">
        <p14:creationId xmlns:p14="http://schemas.microsoft.com/office/powerpoint/2010/main" val="81060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7757C05D-656D-0730-1265-152012EEA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89180781-8497-6902-ABA9-8E0E3F12AD35}"/>
              </a:ext>
            </a:extLst>
          </p:cNvPr>
          <p:cNvPicPr>
            <a:picLocks noChangeAspect="1"/>
          </p:cNvPicPr>
          <p:nvPr/>
        </p:nvPicPr>
        <p:blipFill>
          <a:blip r:embed="rId4"/>
          <a:stretch>
            <a:fillRect/>
          </a:stretch>
        </p:blipFill>
        <p:spPr>
          <a:xfrm>
            <a:off x="964452" y="1781279"/>
            <a:ext cx="10263095" cy="4865706"/>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045E326-8236-4340-BE2D-7F1FA426DCEB}"/>
              </a:ext>
            </a:extLst>
          </p:cNvPr>
          <p:cNvPicPr>
            <a:picLocks noChangeAspect="1"/>
          </p:cNvPicPr>
          <p:nvPr/>
        </p:nvPicPr>
        <p:blipFill>
          <a:blip r:embed="rId3"/>
          <a:stretch>
            <a:fillRect/>
          </a:stretch>
        </p:blipFill>
        <p:spPr>
          <a:xfrm>
            <a:off x="967729" y="1590765"/>
            <a:ext cx="10025168" cy="5735153"/>
          </a:xfrm>
          <a:prstGeom prst="rect">
            <a:avLst/>
          </a:prstGeom>
        </p:spPr>
      </p:pic>
    </p:spTree>
    <p:extLst>
      <p:ext uri="{BB962C8B-B14F-4D97-AF65-F5344CB8AC3E}">
        <p14:creationId xmlns:p14="http://schemas.microsoft.com/office/powerpoint/2010/main" val="12168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sz="3600" dirty="0"/>
              <a:t>Tobaksbruk</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FCBB61B0-FC30-0534-1BF5-251990728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4731928-C5BF-B4E4-A057-AFCDA8003A56}"/>
              </a:ext>
            </a:extLst>
          </p:cNvPr>
          <p:cNvPicPr>
            <a:picLocks noChangeAspect="1"/>
          </p:cNvPicPr>
          <p:nvPr/>
        </p:nvPicPr>
        <p:blipFill>
          <a:blip r:embed="rId4"/>
          <a:stretch>
            <a:fillRect/>
          </a:stretch>
        </p:blipFill>
        <p:spPr>
          <a:xfrm>
            <a:off x="904987" y="1298987"/>
            <a:ext cx="10382025" cy="5400751"/>
          </a:xfrm>
          <a:prstGeom prst="rect">
            <a:avLst/>
          </a:prstGeom>
        </p:spPr>
      </p:pic>
    </p:spTree>
    <p:extLst>
      <p:ext uri="{BB962C8B-B14F-4D97-AF65-F5344CB8AC3E}">
        <p14:creationId xmlns:p14="http://schemas.microsoft.com/office/powerpoint/2010/main" val="114223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D0965C0B-3D0F-07B5-6A89-D5D39B7E2F6E}"/>
              </a:ext>
            </a:extLst>
          </p:cNvPr>
          <p:cNvPicPr>
            <a:picLocks noChangeAspect="1"/>
          </p:cNvPicPr>
          <p:nvPr/>
        </p:nvPicPr>
        <p:blipFill>
          <a:blip r:embed="rId3"/>
          <a:stretch>
            <a:fillRect/>
          </a:stretch>
        </p:blipFill>
        <p:spPr>
          <a:xfrm>
            <a:off x="750118" y="1319040"/>
            <a:ext cx="10691764" cy="5319152"/>
          </a:xfrm>
          <a:prstGeom prst="rect">
            <a:avLst/>
          </a:prstGeom>
        </p:spPr>
      </p:pic>
    </p:spTree>
    <p:extLst>
      <p:ext uri="{BB962C8B-B14F-4D97-AF65-F5344CB8AC3E}">
        <p14:creationId xmlns:p14="http://schemas.microsoft.com/office/powerpoint/2010/main" val="129908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856CAF03-9250-991A-CD59-AB24DFA1D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9" name="Bildobjekt 8">
            <a:extLst>
              <a:ext uri="{FF2B5EF4-FFF2-40B4-BE49-F238E27FC236}">
                <a16:creationId xmlns:a16="http://schemas.microsoft.com/office/drawing/2014/main" id="{4F717026-0693-9183-FC56-EB286A854A5D}"/>
              </a:ext>
            </a:extLst>
          </p:cNvPr>
          <p:cNvPicPr>
            <a:picLocks noChangeAspect="1"/>
          </p:cNvPicPr>
          <p:nvPr/>
        </p:nvPicPr>
        <p:blipFill>
          <a:blip r:embed="rId3"/>
          <a:stretch>
            <a:fillRect/>
          </a:stretch>
        </p:blipFill>
        <p:spPr>
          <a:xfrm>
            <a:off x="755989" y="1253557"/>
            <a:ext cx="10680022" cy="5295585"/>
          </a:xfrm>
          <a:prstGeom prst="rect">
            <a:avLst/>
          </a:prstGeom>
        </p:spPr>
      </p:pic>
    </p:spTree>
    <p:extLst>
      <p:ext uri="{BB962C8B-B14F-4D97-AF65-F5344CB8AC3E}">
        <p14:creationId xmlns:p14="http://schemas.microsoft.com/office/powerpoint/2010/main" val="319314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I och II i gymnasiet</a:t>
            </a:r>
          </a:p>
          <a:p>
            <a:r>
              <a:rPr lang="sv-FI" dirty="0"/>
              <a:t>ÅSUB sammanställer och analyserar svaren 2022</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56638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1" name="Bildobjekt 10">
            <a:extLst>
              <a:ext uri="{FF2B5EF4-FFF2-40B4-BE49-F238E27FC236}">
                <a16:creationId xmlns:a16="http://schemas.microsoft.com/office/drawing/2014/main" id="{014873A7-7F98-84EB-4D66-32005F9CD407}"/>
              </a:ext>
            </a:extLst>
          </p:cNvPr>
          <p:cNvPicPr>
            <a:picLocks noChangeAspect="1"/>
          </p:cNvPicPr>
          <p:nvPr/>
        </p:nvPicPr>
        <p:blipFill>
          <a:blip r:embed="rId3"/>
          <a:stretch>
            <a:fillRect/>
          </a:stretch>
        </p:blipFill>
        <p:spPr>
          <a:xfrm>
            <a:off x="924411" y="1444246"/>
            <a:ext cx="10343178" cy="5194016"/>
          </a:xfrm>
          <a:prstGeom prst="rect">
            <a:avLst/>
          </a:prstGeom>
        </p:spPr>
      </p:pic>
    </p:spTree>
    <p:extLst>
      <p:ext uri="{BB962C8B-B14F-4D97-AF65-F5344CB8AC3E}">
        <p14:creationId xmlns:p14="http://schemas.microsoft.com/office/powerpoint/2010/main" val="333394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a:t>
            </a:r>
            <a:br>
              <a:rPr lang="sv-FI" sz="1800" dirty="0"/>
            </a:br>
            <a:r>
              <a:rPr lang="sv-SE" sz="1800" dirty="0"/>
              <a:t>Årskurs I och II i lyceet</a:t>
            </a:r>
            <a:r>
              <a:rPr lang="sv-FI" sz="1800" dirty="0"/>
              <a:t> </a:t>
            </a:r>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B4740021-7D0B-C0EF-0696-EA52295403DD}"/>
              </a:ext>
            </a:extLst>
          </p:cNvPr>
          <p:cNvPicPr>
            <a:picLocks noChangeAspect="1"/>
          </p:cNvPicPr>
          <p:nvPr/>
        </p:nvPicPr>
        <p:blipFill>
          <a:blip r:embed="rId3"/>
          <a:stretch>
            <a:fillRect/>
          </a:stretch>
        </p:blipFill>
        <p:spPr>
          <a:xfrm>
            <a:off x="1123112" y="1539792"/>
            <a:ext cx="9945775" cy="5098400"/>
          </a:xfrm>
          <a:prstGeom prst="rect">
            <a:avLst/>
          </a:prstGeom>
        </p:spPr>
      </p:pic>
    </p:spTree>
    <p:extLst>
      <p:ext uri="{BB962C8B-B14F-4D97-AF65-F5344CB8AC3E}">
        <p14:creationId xmlns:p14="http://schemas.microsoft.com/office/powerpoint/2010/main" val="2312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Tobaksbruk</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A84136B8-C5DD-91E8-DC37-A677949E1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7BF564C5-D70B-0F19-11B4-096077C8E745}"/>
              </a:ext>
            </a:extLst>
          </p:cNvPr>
          <p:cNvPicPr>
            <a:picLocks noChangeAspect="1"/>
          </p:cNvPicPr>
          <p:nvPr/>
        </p:nvPicPr>
        <p:blipFill>
          <a:blip r:embed="rId3"/>
          <a:stretch>
            <a:fillRect/>
          </a:stretch>
        </p:blipFill>
        <p:spPr>
          <a:xfrm>
            <a:off x="1922321" y="1569559"/>
            <a:ext cx="7955207" cy="4951710"/>
          </a:xfrm>
          <a:prstGeom prst="rect">
            <a:avLst/>
          </a:prstGeom>
        </p:spPr>
      </p:pic>
    </p:spTree>
    <p:extLst>
      <p:ext uri="{BB962C8B-B14F-4D97-AF65-F5344CB8AC3E}">
        <p14:creationId xmlns:p14="http://schemas.microsoft.com/office/powerpoint/2010/main" val="51467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normAutofit/>
          </a:bodyPr>
          <a:lstStyle/>
          <a:p>
            <a:pPr algn="ctr"/>
            <a:r>
              <a:rPr lang="sv-SE" dirty="0"/>
              <a:t>Hur får du tag på cigaretter? Snus?</a:t>
            </a:r>
            <a:br>
              <a:rPr lang="sv-SE" dirty="0"/>
            </a:br>
            <a:r>
              <a:rPr lang="sv-SE" sz="1800" dirty="0"/>
              <a:t>Årskurs I och II i lyceet </a:t>
            </a:r>
            <a:endParaRPr lang="sv-FI" sz="1800"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dirty="0"/>
              <a:t>Köper själv </a:t>
            </a:r>
          </a:p>
          <a:p>
            <a:pPr lvl="1"/>
            <a:r>
              <a:rPr lang="sv-SE" b="1" dirty="0"/>
              <a:t>Köper av andra </a:t>
            </a:r>
          </a:p>
          <a:p>
            <a:pPr lvl="1"/>
            <a:r>
              <a:rPr lang="sv-SE" b="1" dirty="0"/>
              <a:t>Får/ber av kompisar </a:t>
            </a:r>
          </a:p>
          <a:p>
            <a:pPr lvl="1"/>
            <a:r>
              <a:rPr lang="sv-SE" dirty="0"/>
              <a:t>Från mina föräldrar/vårdnadshavare (med lov) </a:t>
            </a:r>
          </a:p>
          <a:p>
            <a:pPr lvl="1"/>
            <a:r>
              <a:rPr lang="sv-SE" dirty="0"/>
              <a:t>Från mina föräldrar/vårdnadshavare (utan lov) </a:t>
            </a:r>
          </a:p>
          <a:p>
            <a:pPr lvl="1"/>
            <a:r>
              <a:rPr lang="sv-SE" dirty="0"/>
              <a:t>Får av annan person (18 år eller äldre)</a:t>
            </a:r>
          </a:p>
          <a:p>
            <a:pPr marL="457200" lvl="1" indent="0">
              <a:buNone/>
            </a:pPr>
            <a:endParaRPr lang="sv-FI" dirty="0"/>
          </a:p>
          <a:p>
            <a:r>
              <a:rPr lang="sv-FI" dirty="0"/>
              <a:t>De som röker ibland eller varje dag var igenomsnitt </a:t>
            </a:r>
            <a:r>
              <a:rPr lang="sv-FI" b="1" dirty="0"/>
              <a:t>14 år </a:t>
            </a:r>
            <a:r>
              <a:rPr lang="sv-FI" dirty="0"/>
              <a:t>när de började röka</a:t>
            </a:r>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B8AA2364-3663-B045-8F3B-D6F54A72DB1B}"/>
              </a:ext>
            </a:extLst>
          </p:cNvPr>
          <p:cNvSpPr txBox="1"/>
          <p:nvPr/>
        </p:nvSpPr>
        <p:spPr>
          <a:xfrm>
            <a:off x="9880496" y="1425515"/>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Avser endast de elever som är under 18 år och uppgett att de röker. </a:t>
            </a:r>
          </a:p>
          <a:p>
            <a:r>
              <a:rPr lang="sv-SE" sz="1600" i="1" dirty="0"/>
              <a:t>De svarande kunde välja flera svarsalternativ.</a:t>
            </a:r>
          </a:p>
        </p:txBody>
      </p:sp>
    </p:spTree>
    <p:extLst>
      <p:ext uri="{BB962C8B-B14F-4D97-AF65-F5344CB8AC3E}">
        <p14:creationId xmlns:p14="http://schemas.microsoft.com/office/powerpoint/2010/main" val="383382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4DC50673-91F5-1CCD-FF1A-823E7C1C8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0CBB1D7-7A12-EE5F-C452-D4BE7B084863}"/>
              </a:ext>
            </a:extLst>
          </p:cNvPr>
          <p:cNvPicPr>
            <a:picLocks noChangeAspect="1"/>
          </p:cNvPicPr>
          <p:nvPr/>
        </p:nvPicPr>
        <p:blipFill>
          <a:blip r:embed="rId4"/>
          <a:stretch>
            <a:fillRect/>
          </a:stretch>
        </p:blipFill>
        <p:spPr>
          <a:xfrm>
            <a:off x="1027795" y="1447400"/>
            <a:ext cx="10136409" cy="5269924"/>
          </a:xfrm>
          <a:prstGeom prst="rect">
            <a:avLst/>
          </a:prstGeom>
        </p:spPr>
      </p:pic>
    </p:spTree>
    <p:extLst>
      <p:ext uri="{BB962C8B-B14F-4D97-AF65-F5344CB8AC3E}">
        <p14:creationId xmlns:p14="http://schemas.microsoft.com/office/powerpoint/2010/main" val="218060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0308CC55-93D0-954A-D94D-399D1009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F1D2FB81-37C5-EA1E-2459-01E4CAE66117}"/>
              </a:ext>
            </a:extLst>
          </p:cNvPr>
          <p:cNvPicPr>
            <a:picLocks noChangeAspect="1"/>
          </p:cNvPicPr>
          <p:nvPr/>
        </p:nvPicPr>
        <p:blipFill>
          <a:blip r:embed="rId3"/>
          <a:stretch>
            <a:fillRect/>
          </a:stretch>
        </p:blipFill>
        <p:spPr>
          <a:xfrm>
            <a:off x="1112991" y="1694966"/>
            <a:ext cx="9966018" cy="5083170"/>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4A222-A48B-1698-82F1-BC449386E6AB}"/>
              </a:ext>
            </a:extLst>
          </p:cNvPr>
          <p:cNvSpPr>
            <a:spLocks noGrp="1"/>
          </p:cNvSpPr>
          <p:nvPr>
            <p:ph type="ctrTitle"/>
          </p:nvPr>
        </p:nvSpPr>
        <p:spPr/>
        <p:txBody>
          <a:bodyPr>
            <a:normAutofit/>
          </a:bodyPr>
          <a:lstStyle/>
          <a:p>
            <a:pPr algn="ctr"/>
            <a:r>
              <a:rPr lang="sv-FI" sz="3600" dirty="0"/>
              <a:t>Alkoholkonsumtion</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61AFF9E-DA27-78C9-6AB7-22EDD4800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5E126CAD-2144-268F-1519-74115C8C45AC}"/>
              </a:ext>
            </a:extLst>
          </p:cNvPr>
          <p:cNvPicPr>
            <a:picLocks noChangeAspect="1"/>
          </p:cNvPicPr>
          <p:nvPr/>
        </p:nvPicPr>
        <p:blipFill>
          <a:blip r:embed="rId4"/>
          <a:stretch>
            <a:fillRect/>
          </a:stretch>
        </p:blipFill>
        <p:spPr>
          <a:xfrm>
            <a:off x="1448752" y="1520190"/>
            <a:ext cx="8947577" cy="4962676"/>
          </a:xfrm>
          <a:prstGeom prst="rect">
            <a:avLst/>
          </a:prstGeom>
        </p:spPr>
      </p:pic>
    </p:spTree>
    <p:extLst>
      <p:ext uri="{BB962C8B-B14F-4D97-AF65-F5344CB8AC3E}">
        <p14:creationId xmlns:p14="http://schemas.microsoft.com/office/powerpoint/2010/main" val="331605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4A222-A48B-1698-82F1-BC449386E6AB}"/>
              </a:ext>
            </a:extLst>
          </p:cNvPr>
          <p:cNvSpPr>
            <a:spLocks noGrp="1"/>
          </p:cNvSpPr>
          <p:nvPr>
            <p:ph type="ctrTitle"/>
          </p:nvPr>
        </p:nvSpPr>
        <p:spPr/>
        <p:txBody>
          <a:bodyPr>
            <a:normAutofit/>
          </a:bodyPr>
          <a:lstStyle/>
          <a:p>
            <a:pPr algn="ctr"/>
            <a:r>
              <a:rPr lang="sv-FI" sz="3600" dirty="0"/>
              <a:t>Alkoholkonsumtion</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61AFF9E-DA27-78C9-6AB7-22EDD4800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AB9525D7-F7A9-5B77-19D7-F92FDA31471A}"/>
              </a:ext>
            </a:extLst>
          </p:cNvPr>
          <p:cNvPicPr>
            <a:picLocks noChangeAspect="1"/>
          </p:cNvPicPr>
          <p:nvPr/>
        </p:nvPicPr>
        <p:blipFill>
          <a:blip r:embed="rId4"/>
          <a:stretch>
            <a:fillRect/>
          </a:stretch>
        </p:blipFill>
        <p:spPr>
          <a:xfrm>
            <a:off x="1006791" y="1300822"/>
            <a:ext cx="9815307" cy="5408588"/>
          </a:xfrm>
          <a:prstGeom prst="rect">
            <a:avLst/>
          </a:prstGeom>
        </p:spPr>
      </p:pic>
    </p:spTree>
    <p:extLst>
      <p:ext uri="{BB962C8B-B14F-4D97-AF65-F5344CB8AC3E}">
        <p14:creationId xmlns:p14="http://schemas.microsoft.com/office/powerpoint/2010/main" val="43942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AF1D1-9C0E-9375-4E07-FD4A3C5680DD}"/>
              </a:ext>
            </a:extLst>
          </p:cNvPr>
          <p:cNvSpPr>
            <a:spLocks noGrp="1"/>
          </p:cNvSpPr>
          <p:nvPr>
            <p:ph type="ctrTitle"/>
          </p:nvPr>
        </p:nvSpPr>
        <p:spPr/>
        <p:txBody>
          <a:bodyPr>
            <a:normAutofit/>
          </a:bodyPr>
          <a:lstStyle/>
          <a:p>
            <a:pPr algn="ctr"/>
            <a:r>
              <a:rPr lang="sv-SE" dirty="0"/>
              <a:t>Hur får du tag på alkohol?</a:t>
            </a:r>
            <a:br>
              <a:rPr lang="sv-SE" dirty="0"/>
            </a:br>
            <a:r>
              <a:rPr lang="sv-SE" sz="1800" dirty="0"/>
              <a:t>Årskurs I och II i lyceet</a:t>
            </a:r>
            <a:endParaRPr lang="sv-FI" dirty="0"/>
          </a:p>
        </p:txBody>
      </p:sp>
      <p:sp>
        <p:nvSpPr>
          <p:cNvPr id="3" name="textruta 9">
            <a:extLst>
              <a:ext uri="{FF2B5EF4-FFF2-40B4-BE49-F238E27FC236}">
                <a16:creationId xmlns:a16="http://schemas.microsoft.com/office/drawing/2014/main" id="{049B4D9D-61EB-EEA4-7091-4DB9F6E9A7FD}"/>
              </a:ext>
            </a:extLst>
          </p:cNvPr>
          <p:cNvSpPr txBox="1"/>
          <p:nvPr/>
        </p:nvSpPr>
        <p:spPr>
          <a:xfrm>
            <a:off x="9858141" y="153377"/>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och uppgett att de druckit alkohol. </a:t>
            </a:r>
          </a:p>
          <a:p>
            <a:r>
              <a:rPr lang="sv-SE" sz="1600" i="1" dirty="0"/>
              <a:t>De svarande kunde välja flera svarsalternativ.</a:t>
            </a:r>
          </a:p>
        </p:txBody>
      </p:sp>
      <p:pic>
        <p:nvPicPr>
          <p:cNvPr id="4" name="Bildobjekt 3">
            <a:extLst>
              <a:ext uri="{FF2B5EF4-FFF2-40B4-BE49-F238E27FC236}">
                <a16:creationId xmlns:a16="http://schemas.microsoft.com/office/drawing/2014/main" id="{AF0F5B0D-E4DD-5D06-1080-97073F68B9AE}"/>
              </a:ext>
            </a:extLst>
          </p:cNvPr>
          <p:cNvPicPr>
            <a:picLocks noChangeAspect="1"/>
          </p:cNvPicPr>
          <p:nvPr/>
        </p:nvPicPr>
        <p:blipFill>
          <a:blip r:embed="rId2"/>
          <a:stretch>
            <a:fillRect/>
          </a:stretch>
        </p:blipFill>
        <p:spPr>
          <a:xfrm>
            <a:off x="157981" y="1416622"/>
            <a:ext cx="11876037" cy="5364945"/>
          </a:xfrm>
          <a:prstGeom prst="rect">
            <a:avLst/>
          </a:prstGeom>
        </p:spPr>
      </p:pic>
    </p:spTree>
    <p:extLst>
      <p:ext uri="{BB962C8B-B14F-4D97-AF65-F5344CB8AC3E}">
        <p14:creationId xmlns:p14="http://schemas.microsoft.com/office/powerpoint/2010/main" val="245156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sz="3600" dirty="0"/>
              <a:t>Alkohol i trafiken</a:t>
            </a:r>
            <a:br>
              <a:rPr lang="sv-FI" dirty="0"/>
            </a:br>
            <a:r>
              <a:rPr lang="sv-SE" sz="1600" dirty="0"/>
              <a:t>Årskurs I och II i lyceet</a:t>
            </a:r>
            <a:endParaRPr lang="sv-FI" sz="1600" dirty="0"/>
          </a:p>
        </p:txBody>
      </p:sp>
      <p:sp>
        <p:nvSpPr>
          <p:cNvPr id="3" name="Platshållare för innehåll 2">
            <a:extLst>
              <a:ext uri="{FF2B5EF4-FFF2-40B4-BE49-F238E27FC236}">
                <a16:creationId xmlns:a16="http://schemas.microsoft.com/office/drawing/2014/main" id="{38F90EF3-48D0-F7D8-AAF1-7D5A8696A7D9}"/>
              </a:ext>
            </a:extLst>
          </p:cNvPr>
          <p:cNvSpPr>
            <a:spLocks noGrp="1"/>
          </p:cNvSpPr>
          <p:nvPr>
            <p:ph sz="quarter" idx="10"/>
          </p:nvPr>
        </p:nvSpPr>
        <p:spPr/>
        <p:txBody>
          <a:bodyPr/>
          <a:lstStyle/>
          <a:p>
            <a:r>
              <a:rPr lang="sv-FI" dirty="0"/>
              <a:t>Har du kört moped/mopedbil/traktor eller bil berusad?</a:t>
            </a:r>
          </a:p>
          <a:p>
            <a:pPr lvl="1"/>
            <a:r>
              <a:rPr lang="sv-FI" dirty="0"/>
              <a:t>24 % av de flickor som </a:t>
            </a:r>
            <a:r>
              <a:rPr lang="sv-FI" b="1" dirty="0"/>
              <a:t>varit berusade</a:t>
            </a:r>
          </a:p>
          <a:p>
            <a:pPr lvl="1"/>
            <a:r>
              <a:rPr lang="sv-FI" dirty="0"/>
              <a:t>23 % av de pojkar som </a:t>
            </a:r>
            <a:r>
              <a:rPr lang="sv-FI" b="1" dirty="0"/>
              <a:t>varit berusade</a:t>
            </a:r>
          </a:p>
          <a:p>
            <a:pPr lvl="1"/>
            <a:r>
              <a:rPr lang="sv-FI" dirty="0"/>
              <a:t>23 % av samtliga som </a:t>
            </a:r>
            <a:r>
              <a:rPr lang="sv-FI" b="1" dirty="0"/>
              <a:t>varit berusade</a:t>
            </a:r>
          </a:p>
          <a:p>
            <a:pPr marL="457200" lvl="1" indent="0">
              <a:buNone/>
            </a:pPr>
            <a:endParaRPr lang="sv-FI" dirty="0"/>
          </a:p>
          <a:p>
            <a:r>
              <a:rPr lang="sv-FI" dirty="0"/>
              <a:t>Har du någon gång åkt moped/mopedbil/traktor eller bil med berusad förare?</a:t>
            </a:r>
          </a:p>
          <a:p>
            <a:pPr lvl="1"/>
            <a:r>
              <a:rPr lang="sv-FI" dirty="0"/>
              <a:t>8 % av samtliga flickor</a:t>
            </a:r>
          </a:p>
          <a:p>
            <a:pPr lvl="1"/>
            <a:r>
              <a:rPr lang="sv-FI" dirty="0"/>
              <a:t>7 % av samtliga pojkar</a:t>
            </a:r>
          </a:p>
          <a:p>
            <a:pPr lvl="1"/>
            <a:r>
              <a:rPr lang="sv-FI" dirty="0"/>
              <a:t>7 % av samtliga totalt</a:t>
            </a:r>
          </a:p>
        </p:txBody>
      </p:sp>
      <p:pic>
        <p:nvPicPr>
          <p:cNvPr id="4" name="Bildobjekt 3">
            <a:extLst>
              <a:ext uri="{FF2B5EF4-FFF2-40B4-BE49-F238E27FC236}">
                <a16:creationId xmlns:a16="http://schemas.microsoft.com/office/drawing/2014/main" id="{C41A665D-FA24-04CA-0BD8-2523E8A7C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20936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i lyceet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11331452" cy="4328160"/>
          </a:xfrm>
        </p:spPr>
        <p:txBody>
          <a:bodyPr>
            <a:normAutofit/>
          </a:bodyPr>
          <a:lstStyle/>
          <a:p>
            <a:r>
              <a:rPr lang="sv-FI" dirty="0"/>
              <a:t>Åk I: 155 elever*				</a:t>
            </a:r>
            <a:r>
              <a:rPr lang="sv-FI" sz="1600" dirty="0"/>
              <a:t>* Vissa resultat endast för studerande under 18 år</a:t>
            </a:r>
            <a:endParaRPr lang="sv-FI" dirty="0"/>
          </a:p>
          <a:p>
            <a:r>
              <a:rPr lang="sv-FI" dirty="0"/>
              <a:t>Åk II: 104 elever</a:t>
            </a:r>
          </a:p>
          <a:p>
            <a:pPr marL="0" indent="0">
              <a:buNone/>
            </a:pPr>
            <a:endParaRPr lang="sv-FI" dirty="0"/>
          </a:p>
          <a:p>
            <a:r>
              <a:rPr lang="sv-FI" dirty="0"/>
              <a:t>145 flickor</a:t>
            </a:r>
          </a:p>
          <a:p>
            <a:r>
              <a:rPr lang="sv-FI" dirty="0"/>
              <a:t>114 pojkar</a:t>
            </a:r>
          </a:p>
          <a:p>
            <a:endParaRPr lang="sv-FI" dirty="0"/>
          </a:p>
          <a:p>
            <a:r>
              <a:rPr lang="sv-FI" b="1" dirty="0"/>
              <a:t>Totalt 259 svarande i åk 1-2 i lyceet</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427518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736384"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Körde berusad/påverkad för att komma hem</a:t>
            </a:r>
          </a:p>
          <a:p>
            <a:pPr algn="ctr"/>
            <a:r>
              <a:rPr lang="sv-SE" dirty="0"/>
              <a:t>- Flicka åk 1</a:t>
            </a:r>
          </a:p>
        </p:txBody>
      </p:sp>
      <p:sp>
        <p:nvSpPr>
          <p:cNvPr id="6" name="Pratbubbla: oval 5">
            <a:extLst>
              <a:ext uri="{FF2B5EF4-FFF2-40B4-BE49-F238E27FC236}">
                <a16:creationId xmlns:a16="http://schemas.microsoft.com/office/drawing/2014/main" id="{22C33EB6-07CE-3E9E-29EB-65CCEE43A21C}"/>
              </a:ext>
            </a:extLst>
          </p:cNvPr>
          <p:cNvSpPr/>
          <p:nvPr/>
        </p:nvSpPr>
        <p:spPr>
          <a:xfrm>
            <a:off x="1507960" y="2199522"/>
            <a:ext cx="1884947" cy="1540042"/>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Inte vetat om att den var berusad</a:t>
            </a:r>
          </a:p>
          <a:p>
            <a:pPr algn="ctr"/>
            <a:r>
              <a:rPr lang="sv-FI" dirty="0"/>
              <a:t>- Flicka åk 1</a:t>
            </a:r>
          </a:p>
        </p:txBody>
      </p:sp>
      <p:sp>
        <p:nvSpPr>
          <p:cNvPr id="7" name="Pratbubbla: oval 6">
            <a:extLst>
              <a:ext uri="{FF2B5EF4-FFF2-40B4-BE49-F238E27FC236}">
                <a16:creationId xmlns:a16="http://schemas.microsoft.com/office/drawing/2014/main" id="{9B8E77C3-BC9F-7408-5B56-242F0474993C}"/>
              </a:ext>
            </a:extLst>
          </p:cNvPr>
          <p:cNvSpPr/>
          <p:nvPr/>
        </p:nvSpPr>
        <p:spPr>
          <a:xfrm flipH="1">
            <a:off x="6096000" y="4063648"/>
            <a:ext cx="2582779" cy="1949116"/>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Var i en dålig situation och hade panik</a:t>
            </a:r>
          </a:p>
          <a:p>
            <a:pPr algn="ctr"/>
            <a:r>
              <a:rPr lang="sv-FI" dirty="0"/>
              <a:t>- Flicka åk 2</a:t>
            </a:r>
          </a:p>
        </p:txBody>
      </p:sp>
      <p:sp>
        <p:nvSpPr>
          <p:cNvPr id="8" name="Pratbubbla: oval 7">
            <a:extLst>
              <a:ext uri="{FF2B5EF4-FFF2-40B4-BE49-F238E27FC236}">
                <a16:creationId xmlns:a16="http://schemas.microsoft.com/office/drawing/2014/main" id="{04F53B6C-51AA-5694-60BB-DF9322FAD036}"/>
              </a:ext>
            </a:extLst>
          </p:cNvPr>
          <p:cNvSpPr/>
          <p:nvPr/>
        </p:nvSpPr>
        <p:spPr>
          <a:xfrm>
            <a:off x="4090859" y="2326104"/>
            <a:ext cx="2454442" cy="1797217"/>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Alla var fulla så hade inget val</a:t>
            </a:r>
          </a:p>
          <a:p>
            <a:pPr algn="ctr"/>
            <a:r>
              <a:rPr lang="sv-FI" dirty="0"/>
              <a:t>- Pojke åk 1</a:t>
            </a:r>
          </a:p>
        </p:txBody>
      </p:sp>
      <p:sp>
        <p:nvSpPr>
          <p:cNvPr id="10" name="Pratbubbla: oval 9">
            <a:extLst>
              <a:ext uri="{FF2B5EF4-FFF2-40B4-BE49-F238E27FC236}">
                <a16:creationId xmlns:a16="http://schemas.microsoft.com/office/drawing/2014/main" id="{2632F081-830A-78BD-4BCA-1FF0ABAB929A}"/>
              </a:ext>
            </a:extLst>
          </p:cNvPr>
          <p:cNvSpPr/>
          <p:nvPr/>
        </p:nvSpPr>
        <p:spPr>
          <a:xfrm flipH="1">
            <a:off x="8988333" y="1176095"/>
            <a:ext cx="2815992" cy="22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Skulle hem från [...], kompis pappa</a:t>
            </a:r>
          </a:p>
          <a:p>
            <a:pPr algn="ctr"/>
            <a:r>
              <a:rPr lang="sv-FI" dirty="0"/>
              <a:t>- Pojke åk 1</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9027324" y="3670644"/>
            <a:ext cx="2202534" cy="2011261"/>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Hade ingen skjuts hem från en fest</a:t>
            </a:r>
          </a:p>
          <a:p>
            <a:pPr algn="ctr"/>
            <a:r>
              <a:rPr lang="sv-SE" dirty="0"/>
              <a:t>- Flicka åk 2</a:t>
            </a:r>
          </a:p>
        </p:txBody>
      </p:sp>
    </p:spTree>
    <p:extLst>
      <p:ext uri="{BB962C8B-B14F-4D97-AF65-F5344CB8AC3E}">
        <p14:creationId xmlns:p14="http://schemas.microsoft.com/office/powerpoint/2010/main" val="8106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p:txBody>
          <a:bodyPr>
            <a:normAutofit fontScale="90000"/>
          </a:bodyPr>
          <a:lstStyle/>
          <a:p>
            <a:pPr algn="ctr"/>
            <a:r>
              <a:rPr lang="sv-FI" dirty="0"/>
              <a:t>Oroar du dig för någon närståendes alkoholvanor?</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76F01334-9CDB-0ED3-A849-DCC8CECA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DB33BD8-7098-AE7E-61D8-FF641309ECD1}"/>
              </a:ext>
            </a:extLst>
          </p:cNvPr>
          <p:cNvPicPr>
            <a:picLocks noChangeAspect="1"/>
          </p:cNvPicPr>
          <p:nvPr/>
        </p:nvPicPr>
        <p:blipFill>
          <a:blip r:embed="rId3"/>
          <a:stretch>
            <a:fillRect/>
          </a:stretch>
        </p:blipFill>
        <p:spPr>
          <a:xfrm>
            <a:off x="1341777" y="1802140"/>
            <a:ext cx="9508445" cy="4915183"/>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48D264B4-4C60-94D9-C683-9F715AF9CDF0}"/>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9" name="Bildobjekt 8">
            <a:extLst>
              <a:ext uri="{FF2B5EF4-FFF2-40B4-BE49-F238E27FC236}">
                <a16:creationId xmlns:a16="http://schemas.microsoft.com/office/drawing/2014/main" id="{DDBAA41A-D40B-0E59-AC03-A2143335AF55}"/>
              </a:ext>
            </a:extLst>
          </p:cNvPr>
          <p:cNvPicPr>
            <a:picLocks noChangeAspect="1"/>
          </p:cNvPicPr>
          <p:nvPr/>
        </p:nvPicPr>
        <p:blipFill>
          <a:blip r:embed="rId3"/>
          <a:stretch>
            <a:fillRect/>
          </a:stretch>
        </p:blipFill>
        <p:spPr>
          <a:xfrm>
            <a:off x="1357300" y="1453203"/>
            <a:ext cx="9477399" cy="5274858"/>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Årskurs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BF2BE4BD-F4D2-324D-3007-BBBAD1EFBDFF}"/>
              </a:ext>
            </a:extLst>
          </p:cNvPr>
          <p:cNvSpPr txBox="1"/>
          <p:nvPr/>
        </p:nvSpPr>
        <p:spPr>
          <a:xfrm>
            <a:off x="9880496" y="1378159"/>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10" name="Bildobjekt 9">
            <a:extLst>
              <a:ext uri="{FF2B5EF4-FFF2-40B4-BE49-F238E27FC236}">
                <a16:creationId xmlns:a16="http://schemas.microsoft.com/office/drawing/2014/main" id="{E1BA0C05-9933-481C-D51F-8BC8FD949124}"/>
              </a:ext>
            </a:extLst>
          </p:cNvPr>
          <p:cNvPicPr>
            <a:picLocks noChangeAspect="1"/>
          </p:cNvPicPr>
          <p:nvPr/>
        </p:nvPicPr>
        <p:blipFill>
          <a:blip r:embed="rId3"/>
          <a:stretch>
            <a:fillRect/>
          </a:stretch>
        </p:blipFill>
        <p:spPr>
          <a:xfrm>
            <a:off x="1192233" y="1440120"/>
            <a:ext cx="9473425" cy="5233240"/>
          </a:xfrm>
          <a:prstGeom prst="rect">
            <a:avLst/>
          </a:prstGeom>
        </p:spPr>
      </p:pic>
    </p:spTree>
    <p:extLst>
      <p:ext uri="{BB962C8B-B14F-4D97-AF65-F5344CB8AC3E}">
        <p14:creationId xmlns:p14="http://schemas.microsoft.com/office/powerpoint/2010/main" val="309011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Årskurs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3BC8D1EA-2111-5DC7-9C93-42328BDB61B9}"/>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8" name="Bildobjekt 7">
            <a:extLst>
              <a:ext uri="{FF2B5EF4-FFF2-40B4-BE49-F238E27FC236}">
                <a16:creationId xmlns:a16="http://schemas.microsoft.com/office/drawing/2014/main" id="{DFA58BBA-30DF-5E79-CEEA-BACDEBDBD0F8}"/>
              </a:ext>
            </a:extLst>
          </p:cNvPr>
          <p:cNvPicPr>
            <a:picLocks noChangeAspect="1"/>
          </p:cNvPicPr>
          <p:nvPr/>
        </p:nvPicPr>
        <p:blipFill>
          <a:blip r:embed="rId3"/>
          <a:stretch>
            <a:fillRect/>
          </a:stretch>
        </p:blipFill>
        <p:spPr>
          <a:xfrm>
            <a:off x="1302208" y="1316552"/>
            <a:ext cx="9587584" cy="5541447"/>
          </a:xfrm>
          <a:prstGeom prst="rect">
            <a:avLst/>
          </a:prstGeom>
        </p:spPr>
      </p:pic>
    </p:spTree>
    <p:extLst>
      <p:ext uri="{BB962C8B-B14F-4D97-AF65-F5344CB8AC3E}">
        <p14:creationId xmlns:p14="http://schemas.microsoft.com/office/powerpoint/2010/main" val="83066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967729" y="355775"/>
            <a:ext cx="9629567" cy="1037741"/>
          </a:xfrm>
        </p:spPr>
        <p:txBody>
          <a:bodyPr>
            <a:normAutofit fontScale="90000"/>
          </a:bodyPr>
          <a:lstStyle/>
          <a:p>
            <a:pPr algn="ctr"/>
            <a:r>
              <a:rPr lang="sv-FI" sz="3600" dirty="0"/>
              <a:t>Orsaker att inte dricka alkohol, svarsalternativet ”mycket viktigt”</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B8DB75D6-2FCA-5EA1-DE10-85FB53B73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30B3E244-20AA-8B18-9D91-468062591923}"/>
              </a:ext>
            </a:extLst>
          </p:cNvPr>
          <p:cNvPicPr>
            <a:picLocks noChangeAspect="1"/>
          </p:cNvPicPr>
          <p:nvPr/>
        </p:nvPicPr>
        <p:blipFill>
          <a:blip r:embed="rId4"/>
          <a:stretch>
            <a:fillRect/>
          </a:stretch>
        </p:blipFill>
        <p:spPr>
          <a:xfrm>
            <a:off x="669881" y="1593450"/>
            <a:ext cx="10675021" cy="4889416"/>
          </a:xfrm>
          <a:prstGeom prst="rect">
            <a:avLst/>
          </a:prstGeom>
        </p:spPr>
      </p:pic>
    </p:spTree>
    <p:extLst>
      <p:ext uri="{BB962C8B-B14F-4D97-AF65-F5344CB8AC3E}">
        <p14:creationId xmlns:p14="http://schemas.microsoft.com/office/powerpoint/2010/main" val="1425038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fontScale="90000"/>
          </a:bodyPr>
          <a:lstStyle/>
          <a:p>
            <a:pPr algn="ctr"/>
            <a:r>
              <a:rPr lang="sv-FI" dirty="0"/>
              <a:t>Andra orsaker till att inte dricka sig berusad eller inte dricka alls</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276ABA52-C4C1-D156-32EF-308BB5C66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82D654A1-6EAA-6401-703D-6AF667D72AA7}"/>
              </a:ext>
            </a:extLst>
          </p:cNvPr>
          <p:cNvSpPr/>
          <p:nvPr/>
        </p:nvSpPr>
        <p:spPr>
          <a:xfrm>
            <a:off x="1339763" y="4618300"/>
            <a:ext cx="2426892" cy="1582476"/>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De är läskigt att inte ha kontroll över sig själv</a:t>
            </a:r>
          </a:p>
          <a:p>
            <a:pPr algn="ctr"/>
            <a:r>
              <a:rPr lang="sv-FI" dirty="0"/>
              <a:t>- Flicka åk 2</a:t>
            </a:r>
          </a:p>
        </p:txBody>
      </p:sp>
      <p:sp>
        <p:nvSpPr>
          <p:cNvPr id="6" name="Pratbubbla: oval 5">
            <a:extLst>
              <a:ext uri="{FF2B5EF4-FFF2-40B4-BE49-F238E27FC236}">
                <a16:creationId xmlns:a16="http://schemas.microsoft.com/office/drawing/2014/main" id="{7FF40E38-EC6B-A6A4-301F-57C960371D10}"/>
              </a:ext>
            </a:extLst>
          </p:cNvPr>
          <p:cNvSpPr/>
          <p:nvPr/>
        </p:nvSpPr>
        <p:spPr>
          <a:xfrm flipH="1">
            <a:off x="6096000" y="2083174"/>
            <a:ext cx="2505933" cy="1924849"/>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får pengar och körkort om jag inte dricker före jag är 18</a:t>
            </a:r>
          </a:p>
          <a:p>
            <a:pPr algn="ctr"/>
            <a:r>
              <a:rPr lang="sv-SE" dirty="0"/>
              <a:t>- Pojke åk 1</a:t>
            </a:r>
            <a:endParaRPr lang="sv-FI" dirty="0"/>
          </a:p>
        </p:txBody>
      </p:sp>
      <p:sp>
        <p:nvSpPr>
          <p:cNvPr id="7" name="Pratbubbla: oval 6">
            <a:extLst>
              <a:ext uri="{FF2B5EF4-FFF2-40B4-BE49-F238E27FC236}">
                <a16:creationId xmlns:a16="http://schemas.microsoft.com/office/drawing/2014/main" id="{417E293E-F998-2302-D96E-D98F6FB00794}"/>
              </a:ext>
            </a:extLst>
          </p:cNvPr>
          <p:cNvSpPr/>
          <p:nvPr/>
        </p:nvSpPr>
        <p:spPr>
          <a:xfrm>
            <a:off x="580294" y="2168211"/>
            <a:ext cx="3186361" cy="175477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är inte intresserad av det, ingen av mina kompisar dricker</a:t>
            </a:r>
          </a:p>
          <a:p>
            <a:pPr algn="ctr"/>
            <a:r>
              <a:rPr lang="sv-FI" dirty="0"/>
              <a:t>- Pojke åk 2</a:t>
            </a:r>
          </a:p>
        </p:txBody>
      </p:sp>
      <p:sp>
        <p:nvSpPr>
          <p:cNvPr id="8" name="Pratbubbla: oval 7">
            <a:extLst>
              <a:ext uri="{FF2B5EF4-FFF2-40B4-BE49-F238E27FC236}">
                <a16:creationId xmlns:a16="http://schemas.microsoft.com/office/drawing/2014/main" id="{6D5B50D6-CACF-0AFE-437B-2495A20B4DF9}"/>
              </a:ext>
            </a:extLst>
          </p:cNvPr>
          <p:cNvSpPr/>
          <p:nvPr/>
        </p:nvSpPr>
        <p:spPr>
          <a:xfrm flipH="1">
            <a:off x="9901256" y="1099595"/>
            <a:ext cx="2113265" cy="162576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Onödigt att förstöra ens kropp</a:t>
            </a:r>
          </a:p>
          <a:p>
            <a:pPr algn="ctr"/>
            <a:r>
              <a:rPr lang="sv-FI" dirty="0"/>
              <a:t>- Pojke åk 1</a:t>
            </a:r>
          </a:p>
        </p:txBody>
      </p:sp>
      <p:sp>
        <p:nvSpPr>
          <p:cNvPr id="9" name="Pratbubbla: oval 8">
            <a:extLst>
              <a:ext uri="{FF2B5EF4-FFF2-40B4-BE49-F238E27FC236}">
                <a16:creationId xmlns:a16="http://schemas.microsoft.com/office/drawing/2014/main" id="{AB2D8C19-FAB4-5F91-88A1-AC843CCC8ECA}"/>
              </a:ext>
            </a:extLst>
          </p:cNvPr>
          <p:cNvSpPr/>
          <p:nvPr/>
        </p:nvSpPr>
        <p:spPr>
          <a:xfrm flipH="1">
            <a:off x="8196785" y="3132197"/>
            <a:ext cx="3597441" cy="2771775"/>
          </a:xfrm>
          <a:prstGeom prst="wedgeEllipseCallout">
            <a:avLst>
              <a:gd name="adj1" fmla="val 23568"/>
              <a:gd name="adj2" fmla="val 604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anser att det är dumt helt enkelt, ger bara nackdelar och inga fördelar. Har inte haft bra upplevelser med folk som dricker heller.</a:t>
            </a:r>
          </a:p>
          <a:p>
            <a:pPr algn="ctr"/>
            <a:r>
              <a:rPr lang="sv-FI" dirty="0"/>
              <a:t>- Flicka åk 2</a:t>
            </a:r>
          </a:p>
        </p:txBody>
      </p:sp>
      <p:sp>
        <p:nvSpPr>
          <p:cNvPr id="10" name="Pratbubbla: oval 9">
            <a:extLst>
              <a:ext uri="{FF2B5EF4-FFF2-40B4-BE49-F238E27FC236}">
                <a16:creationId xmlns:a16="http://schemas.microsoft.com/office/drawing/2014/main" id="{D5ABB4A1-60C2-45BE-7A90-62070F8DF1C2}"/>
              </a:ext>
            </a:extLst>
          </p:cNvPr>
          <p:cNvSpPr/>
          <p:nvPr/>
        </p:nvSpPr>
        <p:spPr>
          <a:xfrm>
            <a:off x="3956532" y="3479680"/>
            <a:ext cx="2959765" cy="27717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tycker det är helt onödigt att dricka. Förstår mig inte på det roliga att spy, slösa pengar, må dåligt och ångra något dumt.</a:t>
            </a:r>
          </a:p>
          <a:p>
            <a:pPr algn="ctr"/>
            <a:r>
              <a:rPr lang="sv-SE" dirty="0"/>
              <a:t>- Flicka åk 1</a:t>
            </a:r>
            <a:endParaRPr lang="sv-FI" dirty="0"/>
          </a:p>
        </p:txBody>
      </p:sp>
    </p:spTree>
    <p:extLst>
      <p:ext uri="{BB962C8B-B14F-4D97-AF65-F5344CB8AC3E}">
        <p14:creationId xmlns:p14="http://schemas.microsoft.com/office/powerpoint/2010/main" val="154125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normAutofit/>
          </a:bodyPr>
          <a:lstStyle/>
          <a:p>
            <a:pPr algn="ctr"/>
            <a:r>
              <a:rPr lang="sv-FI" sz="3600" dirty="0"/>
              <a:t>Spelar du mobil-/dataspel?</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E31E1C2-F8F1-CDCF-8405-5B01FF299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B92F677-07B8-118E-764F-BBAE0126ADD3}"/>
              </a:ext>
            </a:extLst>
          </p:cNvPr>
          <p:cNvPicPr>
            <a:picLocks noChangeAspect="1"/>
          </p:cNvPicPr>
          <p:nvPr/>
        </p:nvPicPr>
        <p:blipFill>
          <a:blip r:embed="rId3"/>
          <a:stretch>
            <a:fillRect/>
          </a:stretch>
        </p:blipFill>
        <p:spPr>
          <a:xfrm>
            <a:off x="923914" y="1469089"/>
            <a:ext cx="10344172" cy="5309779"/>
          </a:xfrm>
          <a:prstGeom prst="rect">
            <a:avLst/>
          </a:prstGeom>
        </p:spPr>
      </p:pic>
    </p:spTree>
    <p:extLst>
      <p:ext uri="{BB962C8B-B14F-4D97-AF65-F5344CB8AC3E}">
        <p14:creationId xmlns:p14="http://schemas.microsoft.com/office/powerpoint/2010/main" val="59903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normAutofit/>
          </a:bodyPr>
          <a:lstStyle/>
          <a:p>
            <a:pPr algn="ctr"/>
            <a:r>
              <a:rPr lang="sv-FI" sz="3600" dirty="0"/>
              <a:t>Spelar du mobil-/dataspel?</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E31E1C2-F8F1-CDCF-8405-5B01FF299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7AAE2A0-D32B-4AAB-2E92-3F546FB76882}"/>
              </a:ext>
            </a:extLst>
          </p:cNvPr>
          <p:cNvPicPr>
            <a:picLocks noChangeAspect="1"/>
          </p:cNvPicPr>
          <p:nvPr/>
        </p:nvPicPr>
        <p:blipFill>
          <a:blip r:embed="rId3"/>
          <a:stretch>
            <a:fillRect/>
          </a:stretch>
        </p:blipFill>
        <p:spPr>
          <a:xfrm>
            <a:off x="1071164" y="1569558"/>
            <a:ext cx="10049672" cy="5121387"/>
          </a:xfrm>
          <a:prstGeom prst="rect">
            <a:avLst/>
          </a:prstGeom>
        </p:spPr>
      </p:pic>
    </p:spTree>
    <p:extLst>
      <p:ext uri="{BB962C8B-B14F-4D97-AF65-F5344CB8AC3E}">
        <p14:creationId xmlns:p14="http://schemas.microsoft.com/office/powerpoint/2010/main" val="233526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p:txBody>
          <a:bodyPr>
            <a:normAutofit/>
          </a:bodyPr>
          <a:lstStyle/>
          <a:p>
            <a:pPr algn="ctr"/>
            <a:r>
              <a:rPr lang="sv-FI" sz="3600" dirty="0"/>
              <a:t>Ingår pengar i ditt spelande?</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C61C14C2-F97E-03B8-34A8-8C547466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773D70C0-85D2-99BD-CB3C-0F2A4003C07F}"/>
              </a:ext>
            </a:extLst>
          </p:cNvPr>
          <p:cNvSpPr txBox="1"/>
          <p:nvPr/>
        </p:nvSpPr>
        <p:spPr>
          <a:xfrm>
            <a:off x="9597231" y="169496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uppgett att de spelar mobil-/dataspel.</a:t>
            </a:r>
          </a:p>
        </p:txBody>
      </p:sp>
      <p:sp>
        <p:nvSpPr>
          <p:cNvPr id="5" name="textruta 4">
            <a:extLst>
              <a:ext uri="{FF2B5EF4-FFF2-40B4-BE49-F238E27FC236}">
                <a16:creationId xmlns:a16="http://schemas.microsoft.com/office/drawing/2014/main" id="{64358165-089A-D97A-5DAA-71CBA0519362}"/>
              </a:ext>
            </a:extLst>
          </p:cNvPr>
          <p:cNvSpPr txBox="1"/>
          <p:nvPr/>
        </p:nvSpPr>
        <p:spPr>
          <a:xfrm>
            <a:off x="9597230" y="479150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b="1" i="1" dirty="0"/>
              <a:t>Totalt 6 % av samtliga svarande har någon i familjen som spelar om pengar.</a:t>
            </a:r>
          </a:p>
        </p:txBody>
      </p:sp>
      <p:pic>
        <p:nvPicPr>
          <p:cNvPr id="10" name="Bildobjekt 9">
            <a:extLst>
              <a:ext uri="{FF2B5EF4-FFF2-40B4-BE49-F238E27FC236}">
                <a16:creationId xmlns:a16="http://schemas.microsoft.com/office/drawing/2014/main" id="{774ECD00-7EB8-0DF9-6F0D-824FCC616DA9}"/>
              </a:ext>
            </a:extLst>
          </p:cNvPr>
          <p:cNvPicPr>
            <a:picLocks noChangeAspect="1"/>
          </p:cNvPicPr>
          <p:nvPr/>
        </p:nvPicPr>
        <p:blipFill>
          <a:blip r:embed="rId4"/>
          <a:stretch>
            <a:fillRect/>
          </a:stretch>
        </p:blipFill>
        <p:spPr>
          <a:xfrm>
            <a:off x="1071273" y="1543703"/>
            <a:ext cx="8736973" cy="5084228"/>
          </a:xfrm>
          <a:prstGeom prst="rect">
            <a:avLst/>
          </a:prstGeom>
        </p:spPr>
      </p:pic>
    </p:spTree>
    <p:extLst>
      <p:ext uri="{BB962C8B-B14F-4D97-AF65-F5344CB8AC3E}">
        <p14:creationId xmlns:p14="http://schemas.microsoft.com/office/powerpoint/2010/main" val="58104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C2EE0719-613E-DA87-D02D-CA0BD5678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BB94C303-733E-D931-3BD4-0C092F618909}"/>
              </a:ext>
            </a:extLst>
          </p:cNvPr>
          <p:cNvPicPr>
            <a:picLocks noChangeAspect="1"/>
          </p:cNvPicPr>
          <p:nvPr/>
        </p:nvPicPr>
        <p:blipFill>
          <a:blip r:embed="rId4"/>
          <a:stretch>
            <a:fillRect/>
          </a:stretch>
        </p:blipFill>
        <p:spPr>
          <a:xfrm>
            <a:off x="969922" y="1403474"/>
            <a:ext cx="10252155" cy="5290890"/>
          </a:xfrm>
          <a:prstGeom prst="rect">
            <a:avLst/>
          </a:prstGeom>
        </p:spPr>
      </p:pic>
    </p:spTree>
    <p:extLst>
      <p:ext uri="{BB962C8B-B14F-4D97-AF65-F5344CB8AC3E}">
        <p14:creationId xmlns:p14="http://schemas.microsoft.com/office/powerpoint/2010/main" val="549149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5350C23E-5989-191F-97BC-6DFDCE78A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902D829C-3C72-15E6-F517-1034A4809811}"/>
              </a:ext>
            </a:extLst>
          </p:cNvPr>
          <p:cNvPicPr>
            <a:picLocks noChangeAspect="1"/>
          </p:cNvPicPr>
          <p:nvPr/>
        </p:nvPicPr>
        <p:blipFill>
          <a:blip r:embed="rId4"/>
          <a:stretch>
            <a:fillRect/>
          </a:stretch>
        </p:blipFill>
        <p:spPr>
          <a:xfrm>
            <a:off x="1066028" y="1395903"/>
            <a:ext cx="10059944" cy="5233497"/>
          </a:xfrm>
          <a:prstGeom prst="rect">
            <a:avLst/>
          </a:prstGeom>
        </p:spPr>
      </p:pic>
    </p:spTree>
    <p:extLst>
      <p:ext uri="{BB962C8B-B14F-4D97-AF65-F5344CB8AC3E}">
        <p14:creationId xmlns:p14="http://schemas.microsoft.com/office/powerpoint/2010/main" val="270536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48BA248-8505-4B2B-29DC-79C86DE17E7A}"/>
              </a:ext>
            </a:extLst>
          </p:cNvPr>
          <p:cNvPicPr>
            <a:picLocks noChangeAspect="1"/>
          </p:cNvPicPr>
          <p:nvPr/>
        </p:nvPicPr>
        <p:blipFill>
          <a:blip r:embed="rId4"/>
          <a:stretch>
            <a:fillRect/>
          </a:stretch>
        </p:blipFill>
        <p:spPr>
          <a:xfrm>
            <a:off x="1103061" y="1489723"/>
            <a:ext cx="9985878" cy="5113300"/>
          </a:xfrm>
          <a:prstGeom prst="rect">
            <a:avLst/>
          </a:prstGeom>
        </p:spPr>
      </p:pic>
    </p:spTree>
    <p:extLst>
      <p:ext uri="{BB962C8B-B14F-4D97-AF65-F5344CB8AC3E}">
        <p14:creationId xmlns:p14="http://schemas.microsoft.com/office/powerpoint/2010/main" val="143621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Intensivkonsumtion och 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401A4B8-B1D7-19BE-C21D-883E7185147F}"/>
              </a:ext>
            </a:extLst>
          </p:cNvPr>
          <p:cNvPicPr>
            <a:picLocks noChangeAspect="1"/>
          </p:cNvPicPr>
          <p:nvPr/>
        </p:nvPicPr>
        <p:blipFill>
          <a:blip r:embed="rId4"/>
          <a:stretch>
            <a:fillRect/>
          </a:stretch>
        </p:blipFill>
        <p:spPr>
          <a:xfrm>
            <a:off x="1558704" y="1555841"/>
            <a:ext cx="8680000" cy="5275930"/>
          </a:xfrm>
          <a:prstGeom prst="rect">
            <a:avLst/>
          </a:prstGeom>
        </p:spPr>
      </p:pic>
    </p:spTree>
    <p:extLst>
      <p:ext uri="{BB962C8B-B14F-4D97-AF65-F5344CB8AC3E}">
        <p14:creationId xmlns:p14="http://schemas.microsoft.com/office/powerpoint/2010/main" val="182972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8 % av de flickor som </a:t>
            </a:r>
            <a:r>
              <a:rPr lang="sv-FI" b="1" dirty="0"/>
              <a:t>druckit alkohol</a:t>
            </a:r>
          </a:p>
          <a:p>
            <a:r>
              <a:rPr lang="sv-FI" dirty="0"/>
              <a:t>3 % av de pojkar som </a:t>
            </a:r>
            <a:r>
              <a:rPr lang="sv-FI" b="1" dirty="0"/>
              <a:t>druckit alkohol </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D39D0-E3F8-EB25-72A6-8A65C6114FAE}"/>
              </a:ext>
            </a:extLst>
          </p:cNvPr>
          <p:cNvSpPr>
            <a:spLocks noGrp="1"/>
          </p:cNvSpPr>
          <p:nvPr>
            <p:ph type="ctrTitle"/>
          </p:nvPr>
        </p:nvSpPr>
        <p:spPr>
          <a:xfrm>
            <a:off x="843192" y="315581"/>
            <a:ext cx="9629567" cy="1037741"/>
          </a:xfrm>
        </p:spPr>
        <p:txBody>
          <a:bodyPr>
            <a:normAutofit/>
          </a:bodyPr>
          <a:lstStyle/>
          <a:p>
            <a:pPr algn="ctr"/>
            <a:r>
              <a:rPr lang="sv-FI" dirty="0"/>
              <a:t>Normbrytande beteenden 2022</a:t>
            </a:r>
            <a:br>
              <a:rPr lang="sv-FI" dirty="0"/>
            </a:br>
            <a:r>
              <a:rPr lang="sv-SE" sz="1800" dirty="0"/>
              <a:t>Årskurs I och II </a:t>
            </a:r>
            <a:r>
              <a:rPr lang="sv-FI" sz="1800" dirty="0"/>
              <a:t>i skolorna vid Ålands gymnasium</a:t>
            </a:r>
          </a:p>
        </p:txBody>
      </p:sp>
      <p:pic>
        <p:nvPicPr>
          <p:cNvPr id="4" name="Bildobjekt 3">
            <a:extLst>
              <a:ext uri="{FF2B5EF4-FFF2-40B4-BE49-F238E27FC236}">
                <a16:creationId xmlns:a16="http://schemas.microsoft.com/office/drawing/2014/main" id="{8BFEC4C2-C3C8-24A6-3F9B-CFDAF1DF6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B071272-484D-93D1-C77C-A54A1D9D3AB3}"/>
              </a:ext>
            </a:extLst>
          </p:cNvPr>
          <p:cNvPicPr>
            <a:picLocks noChangeAspect="1"/>
          </p:cNvPicPr>
          <p:nvPr/>
        </p:nvPicPr>
        <p:blipFill>
          <a:blip r:embed="rId4"/>
          <a:stretch>
            <a:fillRect/>
          </a:stretch>
        </p:blipFill>
        <p:spPr>
          <a:xfrm>
            <a:off x="1237067" y="1121420"/>
            <a:ext cx="9717866" cy="5620999"/>
          </a:xfrm>
          <a:prstGeom prst="rect">
            <a:avLst/>
          </a:prstGeom>
        </p:spPr>
      </p:pic>
    </p:spTree>
    <p:extLst>
      <p:ext uri="{BB962C8B-B14F-4D97-AF65-F5344CB8AC3E}">
        <p14:creationId xmlns:p14="http://schemas.microsoft.com/office/powerpoint/2010/main" val="33044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Tobak</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C7F6875-4672-30BD-9FE3-31E8D77D50F4}"/>
              </a:ext>
            </a:extLst>
          </p:cNvPr>
          <p:cNvPicPr>
            <a:picLocks noGrp="1" noChangeAspect="1"/>
          </p:cNvPicPr>
          <p:nvPr>
            <p:ph sz="quarter" idx="10"/>
          </p:nvPr>
        </p:nvPicPr>
        <p:blipFill>
          <a:blip r:embed="rId3"/>
          <a:stretch>
            <a:fillRect/>
          </a:stretch>
        </p:blipFill>
        <p:spPr>
          <a:xfrm>
            <a:off x="1756652" y="1633420"/>
            <a:ext cx="8639677" cy="5006541"/>
          </a:xfrm>
          <a:prstGeom prst="rect">
            <a:avLst/>
          </a:prstGeom>
        </p:spPr>
      </p:pic>
    </p:spTree>
    <p:extLst>
      <p:ext uri="{BB962C8B-B14F-4D97-AF65-F5344CB8AC3E}">
        <p14:creationId xmlns:p14="http://schemas.microsoft.com/office/powerpoint/2010/main" val="498772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Alkohol</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1A1FB074-08B2-127D-A2DD-CD40F69BC0A3}"/>
              </a:ext>
            </a:extLst>
          </p:cNvPr>
          <p:cNvPicPr>
            <a:picLocks noChangeAspect="1"/>
          </p:cNvPicPr>
          <p:nvPr/>
        </p:nvPicPr>
        <p:blipFill>
          <a:blip r:embed="rId3"/>
          <a:stretch>
            <a:fillRect/>
          </a:stretch>
        </p:blipFill>
        <p:spPr>
          <a:xfrm>
            <a:off x="1832682" y="1495548"/>
            <a:ext cx="8526635" cy="5430757"/>
          </a:xfrm>
          <a:prstGeom prst="rect">
            <a:avLst/>
          </a:prstGeom>
        </p:spPr>
      </p:pic>
    </p:spTree>
    <p:extLst>
      <p:ext uri="{BB962C8B-B14F-4D97-AF65-F5344CB8AC3E}">
        <p14:creationId xmlns:p14="http://schemas.microsoft.com/office/powerpoint/2010/main" val="4202479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Narkotika</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F8911778-CAA7-FF4C-8095-95795F4E45E4}"/>
              </a:ext>
            </a:extLst>
          </p:cNvPr>
          <p:cNvPicPr>
            <a:picLocks noGrp="1" noChangeAspect="1"/>
          </p:cNvPicPr>
          <p:nvPr>
            <p:ph sz="quarter" idx="10"/>
          </p:nvPr>
        </p:nvPicPr>
        <p:blipFill>
          <a:blip r:embed="rId4"/>
          <a:stretch>
            <a:fillRect/>
          </a:stretch>
        </p:blipFill>
        <p:spPr>
          <a:xfrm>
            <a:off x="1726742" y="1310882"/>
            <a:ext cx="8738515" cy="5851248"/>
          </a:xfrm>
          <a:prstGeom prst="rect">
            <a:avLst/>
          </a:prstGeom>
        </p:spPr>
      </p:pic>
    </p:spTree>
    <p:extLst>
      <p:ext uri="{BB962C8B-B14F-4D97-AF65-F5344CB8AC3E}">
        <p14:creationId xmlns:p14="http://schemas.microsoft.com/office/powerpoint/2010/main" val="2991037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a:xfrm>
            <a:off x="669881" y="381697"/>
            <a:ext cx="9629567" cy="1037741"/>
          </a:xfrm>
        </p:spPr>
        <p:txBody>
          <a:bodyPr>
            <a:normAutofit/>
          </a:bodyPr>
          <a:lstStyle/>
          <a:p>
            <a:r>
              <a:rPr lang="sv-SE" dirty="0"/>
              <a:t>Avslutande tankar</a:t>
            </a:r>
            <a:br>
              <a:rPr lang="sv-SE"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34892" y="1442906"/>
            <a:ext cx="4454554" cy="40267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Narkotika är lättåtkomligt och det kommer det troligtvis förbli, så istället för att berätta om att det är dåligt för hälsan kanske berätta om hur det påverkar individen, vad som händer vid långvarigt missbruk, avsändning och risker som kan förekomma även vid första test.</a:t>
            </a:r>
          </a:p>
          <a:p>
            <a:pPr algn="ctr"/>
            <a:r>
              <a:rPr lang="sv-SE" dirty="0"/>
              <a:t>- Flicka åk 1</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4723002" y="3611599"/>
            <a:ext cx="3022720" cy="276579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Man ska inte ha som vana att dricka ofta för då är det stor chans att man blir beroende </a:t>
            </a:r>
            <a:r>
              <a:rPr lang="sv-SE" dirty="0" err="1"/>
              <a:t>asså</a:t>
            </a:r>
            <a:r>
              <a:rPr lang="sv-SE" dirty="0"/>
              <a:t> blir en alkoholist.</a:t>
            </a:r>
          </a:p>
          <a:p>
            <a:pPr algn="ctr"/>
            <a:r>
              <a:rPr lang="sv-SE" dirty="0"/>
              <a:t>- Pojke åk 1 </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8187655" y="3032073"/>
            <a:ext cx="3375430" cy="285699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dirty="0"/>
              <a:t>Om jag hade fyllt i den för något år sedan hade det sett mycket värre ut men jag mår mycket bättre idag. Jag rökte och drack…</a:t>
            </a:r>
          </a:p>
          <a:p>
            <a:pPr algn="ctr"/>
            <a:r>
              <a:rPr lang="sv-SE" dirty="0"/>
              <a:t>- Flicka åk 1</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7339345" y="464825"/>
            <a:ext cx="2235798" cy="217770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a:t>Låt inte grupptrycket ändra vem du är. </a:t>
            </a:r>
          </a:p>
          <a:p>
            <a:pPr algn="ctr"/>
            <a:r>
              <a:rPr lang="sv-SE" dirty="0"/>
              <a:t>- Pojke åk 1</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A7E0852E-7F69-FEC5-74AA-BBFB2B3FA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0F63AE82-D3E8-B829-CD3F-14145A9E6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39D8E52-8853-D69A-0DAA-8C51742CFFC2}"/>
              </a:ext>
            </a:extLst>
          </p:cNvPr>
          <p:cNvPicPr>
            <a:picLocks noChangeAspect="1"/>
          </p:cNvPicPr>
          <p:nvPr/>
        </p:nvPicPr>
        <p:blipFill>
          <a:blip r:embed="rId4"/>
          <a:stretch>
            <a:fillRect/>
          </a:stretch>
        </p:blipFill>
        <p:spPr>
          <a:xfrm>
            <a:off x="966986" y="1450731"/>
            <a:ext cx="10258027" cy="5231423"/>
          </a:xfrm>
          <a:prstGeom prst="rect">
            <a:avLst/>
          </a:prstGeom>
        </p:spPr>
      </p:pic>
    </p:spTree>
    <p:extLst>
      <p:ext uri="{BB962C8B-B14F-4D97-AF65-F5344CB8AC3E}">
        <p14:creationId xmlns:p14="http://schemas.microsoft.com/office/powerpoint/2010/main" val="383593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AE18498C-E0E9-D1ED-09F5-90283658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3E529034-76F0-0317-5D9A-CDBAB8566B19}"/>
              </a:ext>
            </a:extLst>
          </p:cNvPr>
          <p:cNvSpPr txBox="1"/>
          <p:nvPr/>
        </p:nvSpPr>
        <p:spPr>
          <a:xfrm>
            <a:off x="9674823" y="1481141"/>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Totalt 44 % av eleverna deltar </a:t>
            </a:r>
            <a:r>
              <a:rPr lang="sv-SE" sz="1600" b="1" i="1" dirty="0"/>
              <a:t>inte</a:t>
            </a:r>
            <a:r>
              <a:rPr lang="sv-SE" sz="1600" i="1" dirty="0"/>
              <a:t> i någon organiserad fritidsaktivitet </a:t>
            </a:r>
          </a:p>
          <a:p>
            <a:r>
              <a:rPr lang="sv-SE" sz="1600" i="1" dirty="0"/>
              <a:t>(42 % år 2021)</a:t>
            </a:r>
          </a:p>
        </p:txBody>
      </p:sp>
      <p:pic>
        <p:nvPicPr>
          <p:cNvPr id="5" name="Bildobjekt 4">
            <a:extLst>
              <a:ext uri="{FF2B5EF4-FFF2-40B4-BE49-F238E27FC236}">
                <a16:creationId xmlns:a16="http://schemas.microsoft.com/office/drawing/2014/main" id="{E991980D-84E8-9DFE-85A8-78D450B8F206}"/>
              </a:ext>
            </a:extLst>
          </p:cNvPr>
          <p:cNvPicPr>
            <a:picLocks noChangeAspect="1"/>
          </p:cNvPicPr>
          <p:nvPr/>
        </p:nvPicPr>
        <p:blipFill>
          <a:blip r:embed="rId4"/>
          <a:stretch>
            <a:fillRect/>
          </a:stretch>
        </p:blipFill>
        <p:spPr>
          <a:xfrm>
            <a:off x="1164727" y="1849150"/>
            <a:ext cx="9657064" cy="5008850"/>
          </a:xfrm>
          <a:prstGeom prst="rect">
            <a:avLst/>
          </a:prstGeom>
        </p:spPr>
      </p:pic>
    </p:spTree>
    <p:extLst>
      <p:ext uri="{BB962C8B-B14F-4D97-AF65-F5344CB8AC3E}">
        <p14:creationId xmlns:p14="http://schemas.microsoft.com/office/powerpoint/2010/main" val="37542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A1F4D77F-E7C2-4E85-660F-5A7B311A5D6C}"/>
              </a:ext>
            </a:extLst>
          </p:cNvPr>
          <p:cNvPicPr>
            <a:picLocks noChangeAspect="1"/>
          </p:cNvPicPr>
          <p:nvPr/>
        </p:nvPicPr>
        <p:blipFill>
          <a:blip r:embed="rId4"/>
          <a:stretch>
            <a:fillRect/>
          </a:stretch>
        </p:blipFill>
        <p:spPr>
          <a:xfrm>
            <a:off x="958416" y="1376605"/>
            <a:ext cx="10275168" cy="5222603"/>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2DF6B5FA-8205-0CFA-ADE5-F3C0AF22E991}"/>
              </a:ext>
            </a:extLst>
          </p:cNvPr>
          <p:cNvPicPr>
            <a:picLocks noChangeAspect="1"/>
          </p:cNvPicPr>
          <p:nvPr/>
        </p:nvPicPr>
        <p:blipFill>
          <a:blip r:embed="rId4"/>
          <a:stretch>
            <a:fillRect/>
          </a:stretch>
        </p:blipFill>
        <p:spPr>
          <a:xfrm>
            <a:off x="1121976" y="1438483"/>
            <a:ext cx="9948047" cy="5264242"/>
          </a:xfrm>
          <a:prstGeom prst="rect">
            <a:avLst/>
          </a:prstGeom>
        </p:spPr>
      </p:pic>
    </p:spTree>
    <p:extLst>
      <p:ext uri="{BB962C8B-B14F-4D97-AF65-F5344CB8AC3E}">
        <p14:creationId xmlns:p14="http://schemas.microsoft.com/office/powerpoint/2010/main" val="190762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sz="3600" dirty="0"/>
              <a:t>Händer det att du skolkar?</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5F14D7F2-3B1F-EBC1-950B-708466BF1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1E423DE-C4DF-6F0B-6D8E-C423CEBC9B0A}"/>
              </a:ext>
            </a:extLst>
          </p:cNvPr>
          <p:cNvPicPr>
            <a:picLocks noChangeAspect="1"/>
          </p:cNvPicPr>
          <p:nvPr/>
        </p:nvPicPr>
        <p:blipFill>
          <a:blip r:embed="rId4"/>
          <a:stretch>
            <a:fillRect/>
          </a:stretch>
        </p:blipFill>
        <p:spPr>
          <a:xfrm>
            <a:off x="1097701" y="1412582"/>
            <a:ext cx="9996598" cy="5155271"/>
          </a:xfrm>
          <a:prstGeom prst="rect">
            <a:avLst/>
          </a:prstGeom>
        </p:spPr>
      </p:pic>
    </p:spTree>
    <p:extLst>
      <p:ext uri="{BB962C8B-B14F-4D97-AF65-F5344CB8AC3E}">
        <p14:creationId xmlns:p14="http://schemas.microsoft.com/office/powerpoint/2010/main" val="1523325714"/>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2700</TotalTime>
  <Words>2232</Words>
  <Application>Microsoft Office PowerPoint</Application>
  <PresentationFormat>Bredbild</PresentationFormat>
  <Paragraphs>280</Paragraphs>
  <Slides>49</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49</vt:i4>
      </vt:variant>
    </vt:vector>
  </HeadingPairs>
  <TitlesOfParts>
    <vt:vector size="55" baseType="lpstr">
      <vt:lpstr>Montserrat</vt:lpstr>
      <vt:lpstr>Calibri</vt:lpstr>
      <vt:lpstr>Montserrat Medium</vt:lpstr>
      <vt:lpstr>Arial</vt:lpstr>
      <vt:lpstr>Verdana</vt:lpstr>
      <vt:lpstr>ÅSUB_färggrann</vt:lpstr>
      <vt:lpstr>Ungdomsundersökning 2022 ANDTS-vanorna bland unga på Åland </vt:lpstr>
      <vt:lpstr>Bakgrund</vt:lpstr>
      <vt:lpstr>Antal deltagare i lyceet</vt:lpstr>
      <vt:lpstr>Hur mår du rent allmänt? Årskurs I och II i lyceet</vt:lpstr>
      <vt:lpstr>Hur mår du rent allmänt? Årskurs I och II i lyceet</vt:lpstr>
      <vt:lpstr>Deltar du i någon organiserad fritidsaktivitet? Årskurs I och II i lyceet</vt:lpstr>
      <vt:lpstr>Hur trivs du i skolan? Årskurs I och II i lyceet</vt:lpstr>
      <vt:lpstr>Hur trivs du i skolan? Årskurs I och II i lyceet</vt:lpstr>
      <vt:lpstr>Händer det att du skolkar? Årskurs I och II i lyceet</vt:lpstr>
      <vt:lpstr>Varför har du skolkat? Årskurs I och II i skolorna vid Ålands gymnasium</vt:lpstr>
      <vt:lpstr>Vet dina föräldrar var du är på kvällarna? Årskurs I och II i lyceet</vt:lpstr>
      <vt:lpstr>Vet dina föräldrar vem du umgås med? Årskurs I och II i lyceet</vt:lpstr>
      <vt:lpstr>Vet dina föräldrar vem du umgås med? Årskurs I och II i lyceet</vt:lpstr>
      <vt:lpstr>Vem kan du prata med om det som är viktigt för dig? Årskurs I och II i lyceet</vt:lpstr>
      <vt:lpstr>Vem kan du prata med om det som är viktigt för dig? Årskurs I och II i lyceet</vt:lpstr>
      <vt:lpstr>Vem kan du prata med om det som är viktigt för dig? Årskurs I och II i lyceet</vt:lpstr>
      <vt:lpstr>Tobaksbruk Årskurs I och II i lyceet</vt:lpstr>
      <vt:lpstr>Röker du?  Årskurs I och II i lyceet</vt:lpstr>
      <vt:lpstr>Röker du?  Årskurs I och II i lyceet</vt:lpstr>
      <vt:lpstr>Snusar du?  Årskurs I och II i lyceet</vt:lpstr>
      <vt:lpstr>Snusar du? Årskurs I och II i lyceet </vt:lpstr>
      <vt:lpstr>Tobaksbruk Årskurs I och II i lyceet</vt:lpstr>
      <vt:lpstr>Hur får du tag på cigaretter? Snus? Årskurs I och II i lyceet </vt:lpstr>
      <vt:lpstr>Har du druckit alkoholhaltiga drycker? Årskurs I och II i lyceet</vt:lpstr>
      <vt:lpstr>Har du druckit alkoholhaltiga drycker? Årskurs I och II i lyceet</vt:lpstr>
      <vt:lpstr>Alkoholkonsumtion Årskurs I och II i lyceet</vt:lpstr>
      <vt:lpstr>Alkoholkonsumtion Årskurs I och II i lyceet</vt:lpstr>
      <vt:lpstr>Hur får du tag på alkohol? Årskurs I och II i lyceet</vt:lpstr>
      <vt:lpstr>Alkohol i trafiken Årskurs I och II i lyceet</vt:lpstr>
      <vt:lpstr>Varför har du åkt med berusad förare eller kört berusad? Årskurs I och II i skolorna vid Ålands gymnasium</vt:lpstr>
      <vt:lpstr>Oroar du dig för någon närståendes alkoholvanor? Årskurs I och II i lyceet</vt:lpstr>
      <vt:lpstr>Tillåter dina föräldrar att du dricker - om du skulle dricka alkohol? Årskurs I och II i lyceet</vt:lpstr>
      <vt:lpstr>Restriktivitet hos föräldrar Årskurs I och II i lyceet</vt:lpstr>
      <vt:lpstr>Restriktivitet hos föräldrar Årskurs I och II i lyceet</vt:lpstr>
      <vt:lpstr>Orsaker att inte dricka alkohol, svarsalternativet ”mycket viktigt” Årskurs I och II i lyceet</vt:lpstr>
      <vt:lpstr>Andra orsaker till att inte dricka sig berusad eller inte dricka alls Årskurs I och II i skolorna vid Ålands gymnasium</vt:lpstr>
      <vt:lpstr>Spelar du mobil-/dataspel? Årskurs I och II i lyceet</vt:lpstr>
      <vt:lpstr>Spelar du mobil-/dataspel? Årskurs I och II i lyceet</vt:lpstr>
      <vt:lpstr>Ingår pengar i ditt spelande? Årskurs I och II i lyceet</vt:lpstr>
      <vt:lpstr>Narkotika Årskurs I och II i lyceet</vt:lpstr>
      <vt:lpstr>Narkotika Årskurs I och II i lyceet</vt:lpstr>
      <vt:lpstr>Intensivkonsumtion och narkotika Årskurs I och II i lyceet</vt:lpstr>
      <vt:lpstr>Har du blandat alkohol och läkemedel för att bli berusad? Årskurs I och II i lyceet</vt:lpstr>
      <vt:lpstr>Normbrytande beteenden 2022 Årskurs I och II i skolorna vid Ålands gymnasium</vt:lpstr>
      <vt:lpstr>Tobak Från årskurs 7-9 till åk I-II</vt:lpstr>
      <vt:lpstr>Alkohol Från årskurs 7-9 till åk I-II</vt:lpstr>
      <vt:lpstr>Narkotika Från årskurs 7-9 till åk I-II</vt:lpstr>
      <vt:lpstr>Avslutande tankar Årskurs I och II i skolorna vid Ålands gymnasium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Sanna Roos</cp:lastModifiedBy>
  <cp:revision>88</cp:revision>
  <dcterms:created xsi:type="dcterms:W3CDTF">2022-08-11T12:21:52Z</dcterms:created>
  <dcterms:modified xsi:type="dcterms:W3CDTF">2023-09-29T07:24:44Z</dcterms:modified>
</cp:coreProperties>
</file>