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</p:sldMasterIdLst>
  <p:notesMasterIdLst>
    <p:notesMasterId r:id="rId25"/>
  </p:notesMasterIdLst>
  <p:sldIdLst>
    <p:sldId id="258" r:id="rId7"/>
    <p:sldId id="261" r:id="rId8"/>
    <p:sldId id="281" r:id="rId9"/>
    <p:sldId id="263" r:id="rId10"/>
    <p:sldId id="291" r:id="rId11"/>
    <p:sldId id="264" r:id="rId12"/>
    <p:sldId id="282" r:id="rId13"/>
    <p:sldId id="269" r:id="rId14"/>
    <p:sldId id="267" r:id="rId15"/>
    <p:sldId id="275" r:id="rId16"/>
    <p:sldId id="289" r:id="rId17"/>
    <p:sldId id="290" r:id="rId18"/>
    <p:sldId id="292" r:id="rId19"/>
    <p:sldId id="287" r:id="rId20"/>
    <p:sldId id="272" r:id="rId21"/>
    <p:sldId id="284" r:id="rId22"/>
    <p:sldId id="283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2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7CB321-C0C5-4696-A099-4DA60540BF9E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7CEA0FB-2DAE-4371-A5F9-D9E2B66565FB}">
      <dgm:prSet phldrT="[Text]" custT="1"/>
      <dgm:spPr/>
      <dgm:t>
        <a:bodyPr/>
        <a:lstStyle/>
        <a:p>
          <a:r>
            <a:rPr lang="sv-SE" sz="1400" dirty="0" smtClean="0">
              <a:latin typeface="+mn-lt"/>
              <a:cs typeface="Aharoni" pitchFamily="2" charset="-79"/>
            </a:rPr>
            <a:t>Lära känna sina sinnen och sin egen smak</a:t>
          </a:r>
        </a:p>
        <a:p>
          <a:r>
            <a:rPr lang="sv-SE" sz="1400" i="1" dirty="0" smtClean="0">
              <a:latin typeface="+mn-lt"/>
              <a:cs typeface="Aharoni" pitchFamily="2" charset="-79"/>
            </a:rPr>
            <a:t>- Jag har rätt till min egen smak</a:t>
          </a:r>
          <a:endParaRPr lang="en-US" sz="1400" dirty="0">
            <a:latin typeface="+mn-lt"/>
            <a:cs typeface="Aharoni" pitchFamily="2" charset="-79"/>
          </a:endParaRPr>
        </a:p>
      </dgm:t>
    </dgm:pt>
    <dgm:pt modelId="{B6B8C91E-8750-4A58-8D83-63479FE9087C}" type="parTrans" cxnId="{5A38DEFF-1D4F-42D9-BA44-27B911FE08EA}">
      <dgm:prSet/>
      <dgm:spPr/>
      <dgm:t>
        <a:bodyPr/>
        <a:lstStyle/>
        <a:p>
          <a:endParaRPr lang="en-US"/>
        </a:p>
      </dgm:t>
    </dgm:pt>
    <dgm:pt modelId="{3CD28B84-779B-41D5-A337-C1A421418B71}" type="sibTrans" cxnId="{5A38DEFF-1D4F-42D9-BA44-27B911FE08EA}">
      <dgm:prSet/>
      <dgm:spPr/>
      <dgm:t>
        <a:bodyPr/>
        <a:lstStyle/>
        <a:p>
          <a:endParaRPr lang="en-US"/>
        </a:p>
      </dgm:t>
    </dgm:pt>
    <dgm:pt modelId="{84FDFC8C-76BF-44F0-A518-5B8D17879B39}">
      <dgm:prSet/>
      <dgm:spPr/>
      <dgm:t>
        <a:bodyPr/>
        <a:lstStyle/>
        <a:p>
          <a:r>
            <a:rPr lang="sv-SE" dirty="0" smtClean="0">
              <a:cs typeface="Arial" pitchFamily="34" charset="0"/>
            </a:rPr>
            <a:t>Våga prova nya produkter och rätter</a:t>
          </a:r>
        </a:p>
        <a:p>
          <a:r>
            <a:rPr lang="sv-SE" i="1" dirty="0" smtClean="0">
              <a:cs typeface="Arial" pitchFamily="34" charset="0"/>
            </a:rPr>
            <a:t>- Jag vågar prova</a:t>
          </a:r>
          <a:endParaRPr lang="sv-SE" dirty="0" smtClean="0">
            <a:cs typeface="Arial" pitchFamily="34" charset="0"/>
          </a:endParaRPr>
        </a:p>
      </dgm:t>
    </dgm:pt>
    <dgm:pt modelId="{F88995DA-E0DB-48D7-8FE4-B3ABDC8E28E3}" type="parTrans" cxnId="{926D756B-7688-4743-BB95-A0736A4B3DDC}">
      <dgm:prSet/>
      <dgm:spPr/>
      <dgm:t>
        <a:bodyPr/>
        <a:lstStyle/>
        <a:p>
          <a:endParaRPr lang="en-US"/>
        </a:p>
      </dgm:t>
    </dgm:pt>
    <dgm:pt modelId="{ABB820D0-BC95-449D-920F-635A3E77669C}" type="sibTrans" cxnId="{926D756B-7688-4743-BB95-A0736A4B3DDC}">
      <dgm:prSet/>
      <dgm:spPr/>
      <dgm:t>
        <a:bodyPr/>
        <a:lstStyle/>
        <a:p>
          <a:endParaRPr lang="en-US"/>
        </a:p>
      </dgm:t>
    </dgm:pt>
    <dgm:pt modelId="{0AA01A0E-13EE-4733-B151-B77FFB31FD44}">
      <dgm:prSet/>
      <dgm:spPr/>
      <dgm:t>
        <a:bodyPr/>
        <a:lstStyle/>
        <a:p>
          <a:r>
            <a:rPr lang="sv-SE" dirty="0" smtClean="0">
              <a:cs typeface="Arial" pitchFamily="34" charset="0"/>
            </a:rPr>
            <a:t>Öka variationen i det man äter</a:t>
          </a:r>
        </a:p>
        <a:p>
          <a:r>
            <a:rPr lang="sv-SE" i="1" dirty="0" smtClean="0">
              <a:cs typeface="Arial" pitchFamily="34" charset="0"/>
            </a:rPr>
            <a:t>- Jag vill variera</a:t>
          </a:r>
          <a:endParaRPr lang="sv-SE" dirty="0" smtClean="0">
            <a:cs typeface="Arial" pitchFamily="34" charset="0"/>
          </a:endParaRPr>
        </a:p>
      </dgm:t>
    </dgm:pt>
    <dgm:pt modelId="{BA414815-CBEB-478E-BDB3-D623F1114C61}" type="parTrans" cxnId="{AFB2BC2E-1DC0-4A6B-A8DC-D7689F24CA3E}">
      <dgm:prSet/>
      <dgm:spPr/>
      <dgm:t>
        <a:bodyPr/>
        <a:lstStyle/>
        <a:p>
          <a:endParaRPr lang="en-US"/>
        </a:p>
      </dgm:t>
    </dgm:pt>
    <dgm:pt modelId="{4A41EE65-0F83-495C-93EE-E8C61359711A}" type="sibTrans" cxnId="{AFB2BC2E-1DC0-4A6B-A8DC-D7689F24CA3E}">
      <dgm:prSet/>
      <dgm:spPr/>
      <dgm:t>
        <a:bodyPr/>
        <a:lstStyle/>
        <a:p>
          <a:endParaRPr lang="en-US"/>
        </a:p>
      </dgm:t>
    </dgm:pt>
    <dgm:pt modelId="{2D7E1581-6D04-4C0E-BE52-804D74A98D42}">
      <dgm:prSet/>
      <dgm:spPr/>
      <dgm:t>
        <a:bodyPr/>
        <a:lstStyle/>
        <a:p>
          <a:r>
            <a:rPr lang="sv-SE" dirty="0" smtClean="0">
              <a:cs typeface="Arial" pitchFamily="34" charset="0"/>
            </a:rPr>
            <a:t>Utvecklas till en medveten konsument</a:t>
          </a:r>
        </a:p>
        <a:p>
          <a:r>
            <a:rPr lang="sv-SE" i="1" dirty="0" smtClean="0">
              <a:cs typeface="Arial" pitchFamily="34" charset="0"/>
            </a:rPr>
            <a:t>- Jag vet vilken kvalitet jag vill ha</a:t>
          </a:r>
          <a:endParaRPr lang="sv-SE" dirty="0" smtClean="0">
            <a:cs typeface="Arial" pitchFamily="34" charset="0"/>
          </a:endParaRPr>
        </a:p>
      </dgm:t>
    </dgm:pt>
    <dgm:pt modelId="{724EE59B-B225-4266-B9F0-AD981054110B}" type="parTrans" cxnId="{1462D748-73CF-4EC8-856B-FCA997312C96}">
      <dgm:prSet/>
      <dgm:spPr/>
      <dgm:t>
        <a:bodyPr/>
        <a:lstStyle/>
        <a:p>
          <a:endParaRPr lang="en-US"/>
        </a:p>
      </dgm:t>
    </dgm:pt>
    <dgm:pt modelId="{B6AB3911-275A-470D-8ACE-A9FC437A670C}" type="sibTrans" cxnId="{1462D748-73CF-4EC8-856B-FCA997312C96}">
      <dgm:prSet/>
      <dgm:spPr/>
      <dgm:t>
        <a:bodyPr/>
        <a:lstStyle/>
        <a:p>
          <a:endParaRPr lang="en-US"/>
        </a:p>
      </dgm:t>
    </dgm:pt>
    <dgm:pt modelId="{C34501A9-6C89-40E8-9FDF-7575BC012BAF}">
      <dgm:prSet/>
      <dgm:spPr/>
      <dgm:t>
        <a:bodyPr/>
        <a:lstStyle/>
        <a:p>
          <a:r>
            <a:rPr lang="sv-SE" dirty="0" smtClean="0">
              <a:cs typeface="Arial" pitchFamily="34" charset="0"/>
            </a:rPr>
            <a:t>Träna sin förmåga att uttrycka sig verbalt</a:t>
          </a:r>
        </a:p>
        <a:p>
          <a:r>
            <a:rPr lang="sv-SE" i="1" dirty="0" smtClean="0">
              <a:cs typeface="Arial" pitchFamily="34" charset="0"/>
            </a:rPr>
            <a:t>- Jag lär mig tala och diskutera</a:t>
          </a:r>
          <a:endParaRPr lang="sv-SE" dirty="0" smtClean="0">
            <a:cs typeface="Arial" pitchFamily="34" charset="0"/>
          </a:endParaRPr>
        </a:p>
      </dgm:t>
    </dgm:pt>
    <dgm:pt modelId="{54196BD1-0734-4EEC-90BD-EA7A19ED2751}" type="parTrans" cxnId="{A7B4B2A6-C94F-40DF-BD3E-AC19B23F621C}">
      <dgm:prSet/>
      <dgm:spPr/>
      <dgm:t>
        <a:bodyPr/>
        <a:lstStyle/>
        <a:p>
          <a:endParaRPr lang="en-US"/>
        </a:p>
      </dgm:t>
    </dgm:pt>
    <dgm:pt modelId="{C6140C5B-E14D-40DD-BB61-A806BE70548D}" type="sibTrans" cxnId="{A7B4B2A6-C94F-40DF-BD3E-AC19B23F621C}">
      <dgm:prSet/>
      <dgm:spPr/>
      <dgm:t>
        <a:bodyPr/>
        <a:lstStyle/>
        <a:p>
          <a:endParaRPr lang="en-US"/>
        </a:p>
      </dgm:t>
    </dgm:pt>
    <dgm:pt modelId="{C34E5ABE-1C64-4D91-8A9B-D12318B69D32}" type="pres">
      <dgm:prSet presAssocID="{507CB321-C0C5-4696-A099-4DA60540BF9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81BBEB-BF6E-4FC7-83D7-93B69E542D77}" type="pres">
      <dgm:prSet presAssocID="{07CEA0FB-2DAE-4371-A5F9-D9E2B66565F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E9A01-E904-4BCF-B8B2-063284F37DE1}" type="pres">
      <dgm:prSet presAssocID="{3CD28B84-779B-41D5-A337-C1A421418B71}" presName="sibTrans" presStyleCnt="0"/>
      <dgm:spPr/>
    </dgm:pt>
    <dgm:pt modelId="{2EEA79C7-39A1-4B5A-99B6-9C0E5B0A3230}" type="pres">
      <dgm:prSet presAssocID="{0AA01A0E-13EE-4733-B151-B77FFB31FD4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D38268-2DF7-48AF-AF06-2916E4DF2CAF}" type="pres">
      <dgm:prSet presAssocID="{4A41EE65-0F83-495C-93EE-E8C61359711A}" presName="sibTrans" presStyleCnt="0"/>
      <dgm:spPr/>
    </dgm:pt>
    <dgm:pt modelId="{A8584B18-AD5F-4997-BA11-43C36E1EAA3E}" type="pres">
      <dgm:prSet presAssocID="{2D7E1581-6D04-4C0E-BE52-804D74A98D4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8D77A3-BCDC-4150-92CE-16ACD331CAC8}" type="pres">
      <dgm:prSet presAssocID="{B6AB3911-275A-470D-8ACE-A9FC437A670C}" presName="sibTrans" presStyleCnt="0"/>
      <dgm:spPr/>
    </dgm:pt>
    <dgm:pt modelId="{8773AD37-4338-48F3-ABBC-EC68BBE383AE}" type="pres">
      <dgm:prSet presAssocID="{84FDFC8C-76BF-44F0-A518-5B8D17879B3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3F385-6ADB-4DF4-AA21-D4D1882528DF}" type="pres">
      <dgm:prSet presAssocID="{ABB820D0-BC95-449D-920F-635A3E77669C}" presName="sibTrans" presStyleCnt="0"/>
      <dgm:spPr/>
    </dgm:pt>
    <dgm:pt modelId="{FB8931F9-094C-48DD-BAE9-306450829FA2}" type="pres">
      <dgm:prSet presAssocID="{C34501A9-6C89-40E8-9FDF-7575BC012BA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6D756B-7688-4743-BB95-A0736A4B3DDC}" srcId="{507CB321-C0C5-4696-A099-4DA60540BF9E}" destId="{84FDFC8C-76BF-44F0-A518-5B8D17879B39}" srcOrd="3" destOrd="0" parTransId="{F88995DA-E0DB-48D7-8FE4-B3ABDC8E28E3}" sibTransId="{ABB820D0-BC95-449D-920F-635A3E77669C}"/>
    <dgm:cxn modelId="{5E59AF3B-406F-412C-9120-BC2BF66FDD23}" type="presOf" srcId="{84FDFC8C-76BF-44F0-A518-5B8D17879B39}" destId="{8773AD37-4338-48F3-ABBC-EC68BBE383AE}" srcOrd="0" destOrd="0" presId="urn:microsoft.com/office/officeart/2005/8/layout/default"/>
    <dgm:cxn modelId="{1462D748-73CF-4EC8-856B-FCA997312C96}" srcId="{507CB321-C0C5-4696-A099-4DA60540BF9E}" destId="{2D7E1581-6D04-4C0E-BE52-804D74A98D42}" srcOrd="2" destOrd="0" parTransId="{724EE59B-B225-4266-B9F0-AD981054110B}" sibTransId="{B6AB3911-275A-470D-8ACE-A9FC437A670C}"/>
    <dgm:cxn modelId="{5A38DEFF-1D4F-42D9-BA44-27B911FE08EA}" srcId="{507CB321-C0C5-4696-A099-4DA60540BF9E}" destId="{07CEA0FB-2DAE-4371-A5F9-D9E2B66565FB}" srcOrd="0" destOrd="0" parTransId="{B6B8C91E-8750-4A58-8D83-63479FE9087C}" sibTransId="{3CD28B84-779B-41D5-A337-C1A421418B71}"/>
    <dgm:cxn modelId="{A7B4B2A6-C94F-40DF-BD3E-AC19B23F621C}" srcId="{507CB321-C0C5-4696-A099-4DA60540BF9E}" destId="{C34501A9-6C89-40E8-9FDF-7575BC012BAF}" srcOrd="4" destOrd="0" parTransId="{54196BD1-0734-4EEC-90BD-EA7A19ED2751}" sibTransId="{C6140C5B-E14D-40DD-BB61-A806BE70548D}"/>
    <dgm:cxn modelId="{AFB2BC2E-1DC0-4A6B-A8DC-D7689F24CA3E}" srcId="{507CB321-C0C5-4696-A099-4DA60540BF9E}" destId="{0AA01A0E-13EE-4733-B151-B77FFB31FD44}" srcOrd="1" destOrd="0" parTransId="{BA414815-CBEB-478E-BDB3-D623F1114C61}" sibTransId="{4A41EE65-0F83-495C-93EE-E8C61359711A}"/>
    <dgm:cxn modelId="{E6AAC39C-3E06-4B2F-BD0A-0DCFE863F519}" type="presOf" srcId="{0AA01A0E-13EE-4733-B151-B77FFB31FD44}" destId="{2EEA79C7-39A1-4B5A-99B6-9C0E5B0A3230}" srcOrd="0" destOrd="0" presId="urn:microsoft.com/office/officeart/2005/8/layout/default"/>
    <dgm:cxn modelId="{0110C1E4-3371-48DB-BA6C-F546E12DCF1F}" type="presOf" srcId="{2D7E1581-6D04-4C0E-BE52-804D74A98D42}" destId="{A8584B18-AD5F-4997-BA11-43C36E1EAA3E}" srcOrd="0" destOrd="0" presId="urn:microsoft.com/office/officeart/2005/8/layout/default"/>
    <dgm:cxn modelId="{44D91530-33E3-47C3-85D0-AD8C9D7B20EF}" type="presOf" srcId="{07CEA0FB-2DAE-4371-A5F9-D9E2B66565FB}" destId="{7E81BBEB-BF6E-4FC7-83D7-93B69E542D77}" srcOrd="0" destOrd="0" presId="urn:microsoft.com/office/officeart/2005/8/layout/default"/>
    <dgm:cxn modelId="{A179DEF6-141C-473C-AEE7-F3D333C72BBD}" type="presOf" srcId="{507CB321-C0C5-4696-A099-4DA60540BF9E}" destId="{C34E5ABE-1C64-4D91-8A9B-D12318B69D32}" srcOrd="0" destOrd="0" presId="urn:microsoft.com/office/officeart/2005/8/layout/default"/>
    <dgm:cxn modelId="{F44B72F1-BBCC-41BF-8A14-AE089F456323}" type="presOf" srcId="{C34501A9-6C89-40E8-9FDF-7575BC012BAF}" destId="{FB8931F9-094C-48DD-BAE9-306450829FA2}" srcOrd="0" destOrd="0" presId="urn:microsoft.com/office/officeart/2005/8/layout/default"/>
    <dgm:cxn modelId="{81BC5140-2D6F-481A-92DA-63D011B8C8BD}" type="presParOf" srcId="{C34E5ABE-1C64-4D91-8A9B-D12318B69D32}" destId="{7E81BBEB-BF6E-4FC7-83D7-93B69E542D77}" srcOrd="0" destOrd="0" presId="urn:microsoft.com/office/officeart/2005/8/layout/default"/>
    <dgm:cxn modelId="{2031CD4C-F7D3-4706-896F-99C78653785B}" type="presParOf" srcId="{C34E5ABE-1C64-4D91-8A9B-D12318B69D32}" destId="{C63E9A01-E904-4BCF-B8B2-063284F37DE1}" srcOrd="1" destOrd="0" presId="urn:microsoft.com/office/officeart/2005/8/layout/default"/>
    <dgm:cxn modelId="{B2051477-F8C9-4B68-B035-01F310683BBF}" type="presParOf" srcId="{C34E5ABE-1C64-4D91-8A9B-D12318B69D32}" destId="{2EEA79C7-39A1-4B5A-99B6-9C0E5B0A3230}" srcOrd="2" destOrd="0" presId="urn:microsoft.com/office/officeart/2005/8/layout/default"/>
    <dgm:cxn modelId="{AD11F2F8-2CC1-4194-9FC0-048C0DCBEC66}" type="presParOf" srcId="{C34E5ABE-1C64-4D91-8A9B-D12318B69D32}" destId="{75D38268-2DF7-48AF-AF06-2916E4DF2CAF}" srcOrd="3" destOrd="0" presId="urn:microsoft.com/office/officeart/2005/8/layout/default"/>
    <dgm:cxn modelId="{CBA80CED-3835-4446-89A0-929171826890}" type="presParOf" srcId="{C34E5ABE-1C64-4D91-8A9B-D12318B69D32}" destId="{A8584B18-AD5F-4997-BA11-43C36E1EAA3E}" srcOrd="4" destOrd="0" presId="urn:microsoft.com/office/officeart/2005/8/layout/default"/>
    <dgm:cxn modelId="{545EB6CB-EEC6-4A6F-AA5B-C8BAAD5CDF87}" type="presParOf" srcId="{C34E5ABE-1C64-4D91-8A9B-D12318B69D32}" destId="{D08D77A3-BCDC-4150-92CE-16ACD331CAC8}" srcOrd="5" destOrd="0" presId="urn:microsoft.com/office/officeart/2005/8/layout/default"/>
    <dgm:cxn modelId="{27221413-9111-4284-ADFD-6CCB92F7F08A}" type="presParOf" srcId="{C34E5ABE-1C64-4D91-8A9B-D12318B69D32}" destId="{8773AD37-4338-48F3-ABBC-EC68BBE383AE}" srcOrd="6" destOrd="0" presId="urn:microsoft.com/office/officeart/2005/8/layout/default"/>
    <dgm:cxn modelId="{45B4CD6F-DE11-47EE-BEBF-7229D9056FEA}" type="presParOf" srcId="{C34E5ABE-1C64-4D91-8A9B-D12318B69D32}" destId="{7853F385-6ADB-4DF4-AA21-D4D1882528DF}" srcOrd="7" destOrd="0" presId="urn:microsoft.com/office/officeart/2005/8/layout/default"/>
    <dgm:cxn modelId="{AC5424CE-66A4-4AF5-9705-832848F3E238}" type="presParOf" srcId="{C34E5ABE-1C64-4D91-8A9B-D12318B69D32}" destId="{FB8931F9-094C-48DD-BAE9-306450829FA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5B3490-6568-43EB-8E39-42B805A15885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A216E0F-DF45-437E-96A6-45E3F00F0A07}">
      <dgm:prSet phldrT="[Text]"/>
      <dgm:spPr/>
      <dgm:t>
        <a:bodyPr/>
        <a:lstStyle/>
        <a:p>
          <a:pPr algn="ctr"/>
          <a:r>
            <a:rPr lang="sv-FI" dirty="0" smtClean="0"/>
            <a:t>Snabbt och enkelt</a:t>
          </a:r>
        </a:p>
        <a:p>
          <a:pPr algn="ctr"/>
          <a:r>
            <a:rPr lang="sv-FI" dirty="0" smtClean="0"/>
            <a:t> ”on the go”</a:t>
          </a:r>
          <a:endParaRPr lang="en-US" dirty="0"/>
        </a:p>
      </dgm:t>
    </dgm:pt>
    <dgm:pt modelId="{96EAA917-793B-4737-BCCC-B024EE562B4B}" type="parTrans" cxnId="{4C2EF4B2-712D-4D3F-9FE0-D6B7F957291A}">
      <dgm:prSet/>
      <dgm:spPr/>
      <dgm:t>
        <a:bodyPr/>
        <a:lstStyle/>
        <a:p>
          <a:endParaRPr lang="en-US"/>
        </a:p>
      </dgm:t>
    </dgm:pt>
    <dgm:pt modelId="{5D495473-2422-4976-A169-1CDAE0714D67}" type="sibTrans" cxnId="{4C2EF4B2-712D-4D3F-9FE0-D6B7F957291A}">
      <dgm:prSet/>
      <dgm:spPr/>
      <dgm:t>
        <a:bodyPr/>
        <a:lstStyle/>
        <a:p>
          <a:endParaRPr lang="en-US"/>
        </a:p>
      </dgm:t>
    </dgm:pt>
    <dgm:pt modelId="{775706F8-7030-4EFC-8622-E53320EC5BD2}">
      <dgm:prSet phldrT="[Text]"/>
      <dgm:spPr/>
      <dgm:t>
        <a:bodyPr/>
        <a:lstStyle/>
        <a:p>
          <a:r>
            <a:rPr lang="sv-FI" dirty="0" smtClean="0"/>
            <a:t>Färg, piggar upp måltiden</a:t>
          </a:r>
          <a:endParaRPr lang="en-US" dirty="0"/>
        </a:p>
      </dgm:t>
    </dgm:pt>
    <dgm:pt modelId="{7BAF2190-0903-479A-899B-E40BC11C706D}" type="parTrans" cxnId="{60E74FFC-E4DE-4F18-9878-5E0A54BE1127}">
      <dgm:prSet/>
      <dgm:spPr/>
      <dgm:t>
        <a:bodyPr/>
        <a:lstStyle/>
        <a:p>
          <a:endParaRPr lang="en-US"/>
        </a:p>
      </dgm:t>
    </dgm:pt>
    <dgm:pt modelId="{3ED344AE-CCFD-4A65-ABDF-046D8CC8D8E0}" type="sibTrans" cxnId="{60E74FFC-E4DE-4F18-9878-5E0A54BE1127}">
      <dgm:prSet/>
      <dgm:spPr/>
      <dgm:t>
        <a:bodyPr/>
        <a:lstStyle/>
        <a:p>
          <a:endParaRPr lang="en-US"/>
        </a:p>
      </dgm:t>
    </dgm:pt>
    <dgm:pt modelId="{5F36AA77-E02D-4B87-B03C-84E539E27F60}">
      <dgm:prSet/>
      <dgm:spPr/>
      <dgm:t>
        <a:bodyPr/>
        <a:lstStyle/>
        <a:p>
          <a:r>
            <a:rPr lang="sv-FI" smtClean="0"/>
            <a:t>Variationsrikt</a:t>
          </a:r>
          <a:endParaRPr lang="sv-FI" dirty="0" smtClean="0"/>
        </a:p>
      </dgm:t>
    </dgm:pt>
    <dgm:pt modelId="{78692A03-5EBE-4953-B016-F53901CFF39E}" type="parTrans" cxnId="{475E5678-9C49-4D62-AA76-C2B1E2DE7CCE}">
      <dgm:prSet/>
      <dgm:spPr/>
      <dgm:t>
        <a:bodyPr/>
        <a:lstStyle/>
        <a:p>
          <a:endParaRPr lang="en-US"/>
        </a:p>
      </dgm:t>
    </dgm:pt>
    <dgm:pt modelId="{028FBEAD-07CA-4FB9-94B0-755D0B69A229}" type="sibTrans" cxnId="{475E5678-9C49-4D62-AA76-C2B1E2DE7CCE}">
      <dgm:prSet/>
      <dgm:spPr/>
      <dgm:t>
        <a:bodyPr/>
        <a:lstStyle/>
        <a:p>
          <a:endParaRPr lang="en-US"/>
        </a:p>
      </dgm:t>
    </dgm:pt>
    <dgm:pt modelId="{9A8AB957-917E-451E-9321-2B82441E3A44}">
      <dgm:prSet/>
      <dgm:spPr/>
      <dgm:t>
        <a:bodyPr/>
        <a:lstStyle/>
        <a:p>
          <a:r>
            <a:rPr lang="sv-FI" dirty="0" smtClean="0"/>
            <a:t>vitaminer, mineraler och fibrer</a:t>
          </a:r>
          <a:endParaRPr lang="sv-FI" dirty="0"/>
        </a:p>
      </dgm:t>
    </dgm:pt>
    <dgm:pt modelId="{1543F3DD-C601-4DA3-8F21-20487AC4B1B2}" type="parTrans" cxnId="{E1EA7B5C-8B59-4154-BB63-D5F4FA15F5A3}">
      <dgm:prSet/>
      <dgm:spPr/>
      <dgm:t>
        <a:bodyPr/>
        <a:lstStyle/>
        <a:p>
          <a:endParaRPr lang="en-US"/>
        </a:p>
      </dgm:t>
    </dgm:pt>
    <dgm:pt modelId="{35519126-371D-479B-8916-66D5945AA425}" type="sibTrans" cxnId="{E1EA7B5C-8B59-4154-BB63-D5F4FA15F5A3}">
      <dgm:prSet/>
      <dgm:spPr/>
      <dgm:t>
        <a:bodyPr/>
        <a:lstStyle/>
        <a:p>
          <a:endParaRPr lang="en-US"/>
        </a:p>
      </dgm:t>
    </dgm:pt>
    <dgm:pt modelId="{EBC8CC61-6087-4C06-95A8-D0CA3E943F9B}">
      <dgm:prSet/>
      <dgm:spPr/>
      <dgm:t>
        <a:bodyPr/>
        <a:lstStyle/>
        <a:p>
          <a:r>
            <a:rPr lang="sv-FI" smtClean="0"/>
            <a:t>Ökat intag är starkt kopplat till hälsa</a:t>
          </a:r>
          <a:endParaRPr lang="sv-FI" dirty="0" smtClean="0"/>
        </a:p>
      </dgm:t>
    </dgm:pt>
    <dgm:pt modelId="{CD8F07E9-1E84-4780-8B3C-687C415D624E}" type="parTrans" cxnId="{FA33AE72-3993-4AD3-AB30-00DE40089451}">
      <dgm:prSet/>
      <dgm:spPr/>
      <dgm:t>
        <a:bodyPr/>
        <a:lstStyle/>
        <a:p>
          <a:endParaRPr lang="en-US"/>
        </a:p>
      </dgm:t>
    </dgm:pt>
    <dgm:pt modelId="{9F952F4E-5C40-4968-9ACA-F54197795DA7}" type="sibTrans" cxnId="{FA33AE72-3993-4AD3-AB30-00DE40089451}">
      <dgm:prSet/>
      <dgm:spPr/>
      <dgm:t>
        <a:bodyPr/>
        <a:lstStyle/>
        <a:p>
          <a:endParaRPr lang="en-US"/>
        </a:p>
      </dgm:t>
    </dgm:pt>
    <dgm:pt modelId="{0A445D23-173A-477E-9778-AB4A2DF00C2A}">
      <dgm:prSet/>
      <dgm:spPr/>
      <dgm:t>
        <a:bodyPr/>
        <a:lstStyle/>
        <a:p>
          <a:r>
            <a:rPr lang="sv-FI" dirty="0" smtClean="0"/>
            <a:t>Jämnare blodsocker</a:t>
          </a:r>
          <a:endParaRPr lang="en-US" dirty="0"/>
        </a:p>
      </dgm:t>
    </dgm:pt>
    <dgm:pt modelId="{F5ABB16B-86D8-4671-A327-EE61D3B1849E}" type="parTrans" cxnId="{3D6E331E-4F3D-4B1F-8A3B-686D9B1611AD}">
      <dgm:prSet/>
      <dgm:spPr/>
      <dgm:t>
        <a:bodyPr/>
        <a:lstStyle/>
        <a:p>
          <a:endParaRPr lang="en-US"/>
        </a:p>
      </dgm:t>
    </dgm:pt>
    <dgm:pt modelId="{6E29E513-177D-41D5-8BFB-9EDD36A2591C}" type="sibTrans" cxnId="{3D6E331E-4F3D-4B1F-8A3B-686D9B1611AD}">
      <dgm:prSet/>
      <dgm:spPr/>
      <dgm:t>
        <a:bodyPr/>
        <a:lstStyle/>
        <a:p>
          <a:endParaRPr lang="en-US"/>
        </a:p>
      </dgm:t>
    </dgm:pt>
    <dgm:pt modelId="{BDA12814-19A3-407A-87CE-BE8839C5AFE6}">
      <dgm:prSet phldrT="[Text]"/>
      <dgm:spPr/>
      <dgm:t>
        <a:bodyPr/>
        <a:lstStyle/>
        <a:p>
          <a:r>
            <a:rPr lang="sv-FI" dirty="0" smtClean="0"/>
            <a:t>Minskar</a:t>
          </a:r>
          <a:r>
            <a:rPr lang="sv-FI" baseline="0" dirty="0" smtClean="0"/>
            <a:t> godissuget</a:t>
          </a:r>
          <a:endParaRPr lang="en-US" dirty="0"/>
        </a:p>
      </dgm:t>
    </dgm:pt>
    <dgm:pt modelId="{4BBC35D9-B5F7-45C7-9014-114407BCE9DF}" type="parTrans" cxnId="{471D0BEA-F035-4245-8F68-20BF96909E71}">
      <dgm:prSet/>
      <dgm:spPr/>
      <dgm:t>
        <a:bodyPr/>
        <a:lstStyle/>
        <a:p>
          <a:endParaRPr lang="en-US"/>
        </a:p>
      </dgm:t>
    </dgm:pt>
    <dgm:pt modelId="{C804157E-0957-48B8-AA23-5BB06DF6E4A1}" type="sibTrans" cxnId="{471D0BEA-F035-4245-8F68-20BF96909E71}">
      <dgm:prSet/>
      <dgm:spPr/>
      <dgm:t>
        <a:bodyPr/>
        <a:lstStyle/>
        <a:p>
          <a:endParaRPr lang="en-US"/>
        </a:p>
      </dgm:t>
    </dgm:pt>
    <dgm:pt modelId="{7B700762-DBA6-4FD6-A48A-34FEBA55E912}" type="pres">
      <dgm:prSet presAssocID="{D35B3490-6568-43EB-8E39-42B805A1588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6D740B-F72E-424E-A985-555BA14B351D}" type="pres">
      <dgm:prSet presAssocID="{FA216E0F-DF45-437E-96A6-45E3F00F0A0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EF5AC-C5D3-483D-9965-5D2B6BAE85A9}" type="pres">
      <dgm:prSet presAssocID="{5D495473-2422-4976-A169-1CDAE0714D67}" presName="sibTrans" presStyleCnt="0"/>
      <dgm:spPr/>
    </dgm:pt>
    <dgm:pt modelId="{C0430CCA-6DCA-4EE4-BCCA-E8FA7BB77B89}" type="pres">
      <dgm:prSet presAssocID="{775706F8-7030-4EFC-8622-E53320EC5BD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3CDE33-9147-4214-8540-EDB2DBB95F2A}" type="pres">
      <dgm:prSet presAssocID="{3ED344AE-CCFD-4A65-ABDF-046D8CC8D8E0}" presName="sibTrans" presStyleCnt="0"/>
      <dgm:spPr/>
    </dgm:pt>
    <dgm:pt modelId="{C726ECBF-8B92-49CA-B189-04147A1DC829}" type="pres">
      <dgm:prSet presAssocID="{0A445D23-173A-477E-9778-AB4A2DF00C2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980048-E0E9-4FCD-9A83-2DA18802AD52}" type="pres">
      <dgm:prSet presAssocID="{6E29E513-177D-41D5-8BFB-9EDD36A2591C}" presName="sibTrans" presStyleCnt="0"/>
      <dgm:spPr/>
    </dgm:pt>
    <dgm:pt modelId="{4EF4F335-51D7-466C-B356-7339080FD5A5}" type="pres">
      <dgm:prSet presAssocID="{EBC8CC61-6087-4C06-95A8-D0CA3E943F9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B40F45-BEBC-404A-8CDA-EA0CC8376096}" type="pres">
      <dgm:prSet presAssocID="{9F952F4E-5C40-4968-9ACA-F54197795DA7}" presName="sibTrans" presStyleCnt="0"/>
      <dgm:spPr/>
    </dgm:pt>
    <dgm:pt modelId="{3A85B4DB-D108-402B-9270-12B3CD6177CE}" type="pres">
      <dgm:prSet presAssocID="{9A8AB957-917E-451E-9321-2B82441E3A4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EB9905-8351-47FB-A3B0-3AE89704F4B7}" type="pres">
      <dgm:prSet presAssocID="{35519126-371D-479B-8916-66D5945AA425}" presName="sibTrans" presStyleCnt="0"/>
      <dgm:spPr/>
    </dgm:pt>
    <dgm:pt modelId="{EF8F10DD-FD32-491A-88CD-5F9A0FB0B105}" type="pres">
      <dgm:prSet presAssocID="{5F36AA77-E02D-4B87-B03C-84E539E27F6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4864FB-2D2C-40AD-B3AF-4C96BFC8DC17}" type="pres">
      <dgm:prSet presAssocID="{028FBEAD-07CA-4FB9-94B0-755D0B69A229}" presName="sibTrans" presStyleCnt="0"/>
      <dgm:spPr/>
    </dgm:pt>
    <dgm:pt modelId="{768E0D30-FEBE-4F6A-BD73-EE36193B0A7F}" type="pres">
      <dgm:prSet presAssocID="{BDA12814-19A3-407A-87CE-BE8839C5AFE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1D0BEA-F035-4245-8F68-20BF96909E71}" srcId="{D35B3490-6568-43EB-8E39-42B805A15885}" destId="{BDA12814-19A3-407A-87CE-BE8839C5AFE6}" srcOrd="6" destOrd="0" parTransId="{4BBC35D9-B5F7-45C7-9014-114407BCE9DF}" sibTransId="{C804157E-0957-48B8-AA23-5BB06DF6E4A1}"/>
    <dgm:cxn modelId="{22F3DAF4-7734-4170-A8EB-B4FC968F692F}" type="presOf" srcId="{0A445D23-173A-477E-9778-AB4A2DF00C2A}" destId="{C726ECBF-8B92-49CA-B189-04147A1DC829}" srcOrd="0" destOrd="0" presId="urn:microsoft.com/office/officeart/2005/8/layout/default"/>
    <dgm:cxn modelId="{12CB3456-A27B-422A-A198-0D8210637277}" type="presOf" srcId="{EBC8CC61-6087-4C06-95A8-D0CA3E943F9B}" destId="{4EF4F335-51D7-466C-B356-7339080FD5A5}" srcOrd="0" destOrd="0" presId="urn:microsoft.com/office/officeart/2005/8/layout/default"/>
    <dgm:cxn modelId="{489DB450-219F-41EA-A6CB-796DDFE53F3B}" type="presOf" srcId="{775706F8-7030-4EFC-8622-E53320EC5BD2}" destId="{C0430CCA-6DCA-4EE4-BCCA-E8FA7BB77B89}" srcOrd="0" destOrd="0" presId="urn:microsoft.com/office/officeart/2005/8/layout/default"/>
    <dgm:cxn modelId="{E1EA7B5C-8B59-4154-BB63-D5F4FA15F5A3}" srcId="{D35B3490-6568-43EB-8E39-42B805A15885}" destId="{9A8AB957-917E-451E-9321-2B82441E3A44}" srcOrd="4" destOrd="0" parTransId="{1543F3DD-C601-4DA3-8F21-20487AC4B1B2}" sibTransId="{35519126-371D-479B-8916-66D5945AA425}"/>
    <dgm:cxn modelId="{5E73AFC0-0C49-4C02-B0FD-4DC53BCD39A6}" type="presOf" srcId="{9A8AB957-917E-451E-9321-2B82441E3A44}" destId="{3A85B4DB-D108-402B-9270-12B3CD6177CE}" srcOrd="0" destOrd="0" presId="urn:microsoft.com/office/officeart/2005/8/layout/default"/>
    <dgm:cxn modelId="{BD58CD8E-6DA8-46BF-92DA-092190664EEC}" type="presOf" srcId="{FA216E0F-DF45-437E-96A6-45E3F00F0A07}" destId="{306D740B-F72E-424E-A985-555BA14B351D}" srcOrd="0" destOrd="0" presId="urn:microsoft.com/office/officeart/2005/8/layout/default"/>
    <dgm:cxn modelId="{475E5678-9C49-4D62-AA76-C2B1E2DE7CCE}" srcId="{D35B3490-6568-43EB-8E39-42B805A15885}" destId="{5F36AA77-E02D-4B87-B03C-84E539E27F60}" srcOrd="5" destOrd="0" parTransId="{78692A03-5EBE-4953-B016-F53901CFF39E}" sibTransId="{028FBEAD-07CA-4FB9-94B0-755D0B69A229}"/>
    <dgm:cxn modelId="{127E58F9-ABE4-4DCE-B909-349066FDBCC8}" type="presOf" srcId="{BDA12814-19A3-407A-87CE-BE8839C5AFE6}" destId="{768E0D30-FEBE-4F6A-BD73-EE36193B0A7F}" srcOrd="0" destOrd="0" presId="urn:microsoft.com/office/officeart/2005/8/layout/default"/>
    <dgm:cxn modelId="{79B1AEDE-7620-4B0F-A0AF-B8B71FF00720}" type="presOf" srcId="{D35B3490-6568-43EB-8E39-42B805A15885}" destId="{7B700762-DBA6-4FD6-A48A-34FEBA55E912}" srcOrd="0" destOrd="0" presId="urn:microsoft.com/office/officeart/2005/8/layout/default"/>
    <dgm:cxn modelId="{4C2EF4B2-712D-4D3F-9FE0-D6B7F957291A}" srcId="{D35B3490-6568-43EB-8E39-42B805A15885}" destId="{FA216E0F-DF45-437E-96A6-45E3F00F0A07}" srcOrd="0" destOrd="0" parTransId="{96EAA917-793B-4737-BCCC-B024EE562B4B}" sibTransId="{5D495473-2422-4976-A169-1CDAE0714D67}"/>
    <dgm:cxn modelId="{FA33AE72-3993-4AD3-AB30-00DE40089451}" srcId="{D35B3490-6568-43EB-8E39-42B805A15885}" destId="{EBC8CC61-6087-4C06-95A8-D0CA3E943F9B}" srcOrd="3" destOrd="0" parTransId="{CD8F07E9-1E84-4780-8B3C-687C415D624E}" sibTransId="{9F952F4E-5C40-4968-9ACA-F54197795DA7}"/>
    <dgm:cxn modelId="{60E74FFC-E4DE-4F18-9878-5E0A54BE1127}" srcId="{D35B3490-6568-43EB-8E39-42B805A15885}" destId="{775706F8-7030-4EFC-8622-E53320EC5BD2}" srcOrd="1" destOrd="0" parTransId="{7BAF2190-0903-479A-899B-E40BC11C706D}" sibTransId="{3ED344AE-CCFD-4A65-ABDF-046D8CC8D8E0}"/>
    <dgm:cxn modelId="{5D1C5593-B5E9-4EC5-9354-D39FE2169F2F}" type="presOf" srcId="{5F36AA77-E02D-4B87-B03C-84E539E27F60}" destId="{EF8F10DD-FD32-491A-88CD-5F9A0FB0B105}" srcOrd="0" destOrd="0" presId="urn:microsoft.com/office/officeart/2005/8/layout/default"/>
    <dgm:cxn modelId="{3D6E331E-4F3D-4B1F-8A3B-686D9B1611AD}" srcId="{D35B3490-6568-43EB-8E39-42B805A15885}" destId="{0A445D23-173A-477E-9778-AB4A2DF00C2A}" srcOrd="2" destOrd="0" parTransId="{F5ABB16B-86D8-4671-A327-EE61D3B1849E}" sibTransId="{6E29E513-177D-41D5-8BFB-9EDD36A2591C}"/>
    <dgm:cxn modelId="{0918D2B7-8021-4971-998A-61853871957B}" type="presParOf" srcId="{7B700762-DBA6-4FD6-A48A-34FEBA55E912}" destId="{306D740B-F72E-424E-A985-555BA14B351D}" srcOrd="0" destOrd="0" presId="urn:microsoft.com/office/officeart/2005/8/layout/default"/>
    <dgm:cxn modelId="{118D8B4D-B90D-4E92-A3E0-F4DD62718840}" type="presParOf" srcId="{7B700762-DBA6-4FD6-A48A-34FEBA55E912}" destId="{B07EF5AC-C5D3-483D-9965-5D2B6BAE85A9}" srcOrd="1" destOrd="0" presId="urn:microsoft.com/office/officeart/2005/8/layout/default"/>
    <dgm:cxn modelId="{1FFC2BF2-79C0-419A-AD5E-39B72BF556CD}" type="presParOf" srcId="{7B700762-DBA6-4FD6-A48A-34FEBA55E912}" destId="{C0430CCA-6DCA-4EE4-BCCA-E8FA7BB77B89}" srcOrd="2" destOrd="0" presId="urn:microsoft.com/office/officeart/2005/8/layout/default"/>
    <dgm:cxn modelId="{5B692F4D-335F-476E-8FAD-EC4196472CBB}" type="presParOf" srcId="{7B700762-DBA6-4FD6-A48A-34FEBA55E912}" destId="{393CDE33-9147-4214-8540-EDB2DBB95F2A}" srcOrd="3" destOrd="0" presId="urn:microsoft.com/office/officeart/2005/8/layout/default"/>
    <dgm:cxn modelId="{D87D3029-75E0-4DF3-B7B4-0577E765E351}" type="presParOf" srcId="{7B700762-DBA6-4FD6-A48A-34FEBA55E912}" destId="{C726ECBF-8B92-49CA-B189-04147A1DC829}" srcOrd="4" destOrd="0" presId="urn:microsoft.com/office/officeart/2005/8/layout/default"/>
    <dgm:cxn modelId="{BE6FA046-D3D7-4892-9023-AA99996C3353}" type="presParOf" srcId="{7B700762-DBA6-4FD6-A48A-34FEBA55E912}" destId="{D1980048-E0E9-4FCD-9A83-2DA18802AD52}" srcOrd="5" destOrd="0" presId="urn:microsoft.com/office/officeart/2005/8/layout/default"/>
    <dgm:cxn modelId="{5474D163-62F9-402E-B493-F24482111E3B}" type="presParOf" srcId="{7B700762-DBA6-4FD6-A48A-34FEBA55E912}" destId="{4EF4F335-51D7-466C-B356-7339080FD5A5}" srcOrd="6" destOrd="0" presId="urn:microsoft.com/office/officeart/2005/8/layout/default"/>
    <dgm:cxn modelId="{F412FB33-C9A8-430F-8BFB-0CE996232B3B}" type="presParOf" srcId="{7B700762-DBA6-4FD6-A48A-34FEBA55E912}" destId="{70B40F45-BEBC-404A-8CDA-EA0CC8376096}" srcOrd="7" destOrd="0" presId="urn:microsoft.com/office/officeart/2005/8/layout/default"/>
    <dgm:cxn modelId="{6F94AB9D-26A5-4623-A63B-66766A19C70C}" type="presParOf" srcId="{7B700762-DBA6-4FD6-A48A-34FEBA55E912}" destId="{3A85B4DB-D108-402B-9270-12B3CD6177CE}" srcOrd="8" destOrd="0" presId="urn:microsoft.com/office/officeart/2005/8/layout/default"/>
    <dgm:cxn modelId="{72FFA70A-2F5E-4DED-8764-0E1D67DEFE94}" type="presParOf" srcId="{7B700762-DBA6-4FD6-A48A-34FEBA55E912}" destId="{A2EB9905-8351-47FB-A3B0-3AE89704F4B7}" srcOrd="9" destOrd="0" presId="urn:microsoft.com/office/officeart/2005/8/layout/default"/>
    <dgm:cxn modelId="{603E4610-D369-48C8-BFB8-256DCD1D4252}" type="presParOf" srcId="{7B700762-DBA6-4FD6-A48A-34FEBA55E912}" destId="{EF8F10DD-FD32-491A-88CD-5F9A0FB0B105}" srcOrd="10" destOrd="0" presId="urn:microsoft.com/office/officeart/2005/8/layout/default"/>
    <dgm:cxn modelId="{56D96B51-E20F-4849-9B0A-2A8B356FF476}" type="presParOf" srcId="{7B700762-DBA6-4FD6-A48A-34FEBA55E912}" destId="{004864FB-2D2C-40AD-B3AF-4C96BFC8DC17}" srcOrd="11" destOrd="0" presId="urn:microsoft.com/office/officeart/2005/8/layout/default"/>
    <dgm:cxn modelId="{A53AB06A-400E-4C8B-B6FF-76299197AEC9}" type="presParOf" srcId="{7B700762-DBA6-4FD6-A48A-34FEBA55E912}" destId="{768E0D30-FEBE-4F6A-BD73-EE36193B0A7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1BBEB-BF6E-4FC7-83D7-93B69E542D77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>
              <a:latin typeface="+mn-lt"/>
              <a:cs typeface="Aharoni" pitchFamily="2" charset="-79"/>
            </a:rPr>
            <a:t>Lära känna sina sinnen och sin egen smak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i="1" kern="1200" dirty="0" smtClean="0">
              <a:latin typeface="+mn-lt"/>
              <a:cs typeface="Aharoni" pitchFamily="2" charset="-79"/>
            </a:rPr>
            <a:t>- Jag har rätt till min egen smak</a:t>
          </a:r>
          <a:endParaRPr lang="en-US" sz="1400" kern="1200" dirty="0">
            <a:latin typeface="+mn-lt"/>
            <a:cs typeface="Aharoni" pitchFamily="2" charset="-79"/>
          </a:endParaRPr>
        </a:p>
      </dsp:txBody>
      <dsp:txXfrm>
        <a:off x="916483" y="1984"/>
        <a:ext cx="2030015" cy="1218009"/>
      </dsp:txXfrm>
    </dsp:sp>
    <dsp:sp modelId="{2EEA79C7-39A1-4B5A-99B6-9C0E5B0A3230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>
              <a:cs typeface="Arial" pitchFamily="34" charset="0"/>
            </a:rPr>
            <a:t>Öka variationen i det man äter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i="1" kern="1200" dirty="0" smtClean="0">
              <a:cs typeface="Arial" pitchFamily="34" charset="0"/>
            </a:rPr>
            <a:t>- Jag vill variera</a:t>
          </a:r>
          <a:endParaRPr lang="sv-SE" sz="1500" kern="1200" dirty="0" smtClean="0">
            <a:cs typeface="Arial" pitchFamily="34" charset="0"/>
          </a:endParaRPr>
        </a:p>
      </dsp:txBody>
      <dsp:txXfrm>
        <a:off x="3149500" y="1984"/>
        <a:ext cx="2030015" cy="1218009"/>
      </dsp:txXfrm>
    </dsp:sp>
    <dsp:sp modelId="{A8584B18-AD5F-4997-BA11-43C36E1EAA3E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>
              <a:cs typeface="Arial" pitchFamily="34" charset="0"/>
            </a:rPr>
            <a:t>Utvecklas till en medveten konsument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i="1" kern="1200" dirty="0" smtClean="0">
              <a:cs typeface="Arial" pitchFamily="34" charset="0"/>
            </a:rPr>
            <a:t>- Jag vet vilken kvalitet jag vill ha</a:t>
          </a:r>
          <a:endParaRPr lang="sv-SE" sz="1500" kern="1200" dirty="0" smtClean="0">
            <a:cs typeface="Arial" pitchFamily="34" charset="0"/>
          </a:endParaRPr>
        </a:p>
      </dsp:txBody>
      <dsp:txXfrm>
        <a:off x="916483" y="1422995"/>
        <a:ext cx="2030015" cy="1218009"/>
      </dsp:txXfrm>
    </dsp:sp>
    <dsp:sp modelId="{8773AD37-4338-48F3-ABBC-EC68BBE383AE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>
              <a:cs typeface="Arial" pitchFamily="34" charset="0"/>
            </a:rPr>
            <a:t>Våga prova nya produkter och rätter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i="1" kern="1200" dirty="0" smtClean="0">
              <a:cs typeface="Arial" pitchFamily="34" charset="0"/>
            </a:rPr>
            <a:t>- Jag vågar prova</a:t>
          </a:r>
          <a:endParaRPr lang="sv-SE" sz="1500" kern="1200" dirty="0" smtClean="0">
            <a:cs typeface="Arial" pitchFamily="34" charset="0"/>
          </a:endParaRPr>
        </a:p>
      </dsp:txBody>
      <dsp:txXfrm>
        <a:off x="3149500" y="1422995"/>
        <a:ext cx="2030015" cy="1218009"/>
      </dsp:txXfrm>
    </dsp:sp>
    <dsp:sp modelId="{FB8931F9-094C-48DD-BAE9-306450829FA2}">
      <dsp:nvSpPr>
        <dsp:cNvPr id="0" name=""/>
        <dsp:cNvSpPr/>
      </dsp:nvSpPr>
      <dsp:spPr>
        <a:xfrm>
          <a:off x="2032992" y="2844006"/>
          <a:ext cx="2030015" cy="12180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kern="1200" dirty="0" smtClean="0">
              <a:cs typeface="Arial" pitchFamily="34" charset="0"/>
            </a:rPr>
            <a:t>Träna sin förmåga att uttrycka sig verbalt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500" i="1" kern="1200" dirty="0" smtClean="0">
              <a:cs typeface="Arial" pitchFamily="34" charset="0"/>
            </a:rPr>
            <a:t>- Jag lär mig tala och diskutera</a:t>
          </a:r>
          <a:endParaRPr lang="sv-SE" sz="1500" kern="1200" dirty="0" smtClean="0">
            <a:cs typeface="Arial" pitchFamily="34" charset="0"/>
          </a:endParaRPr>
        </a:p>
      </dsp:txBody>
      <dsp:txXfrm>
        <a:off x="2032992" y="2844006"/>
        <a:ext cx="2030015" cy="12180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D740B-F72E-424E-A985-555BA14B351D}">
      <dsp:nvSpPr>
        <dsp:cNvPr id="0" name=""/>
        <dsp:cNvSpPr/>
      </dsp:nvSpPr>
      <dsp:spPr>
        <a:xfrm>
          <a:off x="0" y="127000"/>
          <a:ext cx="1904999" cy="1143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FI" sz="1900" kern="1200" dirty="0" smtClean="0"/>
            <a:t>Snabbt och enkelt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FI" sz="1900" kern="1200" dirty="0" smtClean="0"/>
            <a:t> ”on the go”</a:t>
          </a:r>
          <a:endParaRPr lang="en-US" sz="1900" kern="1200" dirty="0"/>
        </a:p>
      </dsp:txBody>
      <dsp:txXfrm>
        <a:off x="0" y="127000"/>
        <a:ext cx="1904999" cy="1143000"/>
      </dsp:txXfrm>
    </dsp:sp>
    <dsp:sp modelId="{C0430CCA-6DCA-4EE4-BCCA-E8FA7BB77B89}">
      <dsp:nvSpPr>
        <dsp:cNvPr id="0" name=""/>
        <dsp:cNvSpPr/>
      </dsp:nvSpPr>
      <dsp:spPr>
        <a:xfrm>
          <a:off x="2095500" y="127000"/>
          <a:ext cx="1904999" cy="1143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FI" sz="1900" kern="1200" dirty="0" smtClean="0"/>
            <a:t>Färg, piggar upp måltiden</a:t>
          </a:r>
          <a:endParaRPr lang="en-US" sz="1900" kern="1200" dirty="0"/>
        </a:p>
      </dsp:txBody>
      <dsp:txXfrm>
        <a:off x="2095500" y="127000"/>
        <a:ext cx="1904999" cy="1143000"/>
      </dsp:txXfrm>
    </dsp:sp>
    <dsp:sp modelId="{C726ECBF-8B92-49CA-B189-04147A1DC829}">
      <dsp:nvSpPr>
        <dsp:cNvPr id="0" name=""/>
        <dsp:cNvSpPr/>
      </dsp:nvSpPr>
      <dsp:spPr>
        <a:xfrm>
          <a:off x="4191000" y="127000"/>
          <a:ext cx="1904999" cy="1143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FI" sz="1900" kern="1200" dirty="0" smtClean="0"/>
            <a:t>Jämnare blodsocker</a:t>
          </a:r>
          <a:endParaRPr lang="en-US" sz="1900" kern="1200" dirty="0"/>
        </a:p>
      </dsp:txBody>
      <dsp:txXfrm>
        <a:off x="4191000" y="127000"/>
        <a:ext cx="1904999" cy="1143000"/>
      </dsp:txXfrm>
    </dsp:sp>
    <dsp:sp modelId="{4EF4F335-51D7-466C-B356-7339080FD5A5}">
      <dsp:nvSpPr>
        <dsp:cNvPr id="0" name=""/>
        <dsp:cNvSpPr/>
      </dsp:nvSpPr>
      <dsp:spPr>
        <a:xfrm>
          <a:off x="0" y="1460500"/>
          <a:ext cx="1904999" cy="1143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FI" sz="1900" kern="1200" smtClean="0"/>
            <a:t>Ökat intag är starkt kopplat till hälsa</a:t>
          </a:r>
          <a:endParaRPr lang="sv-FI" sz="1900" kern="1200" dirty="0" smtClean="0"/>
        </a:p>
      </dsp:txBody>
      <dsp:txXfrm>
        <a:off x="0" y="1460500"/>
        <a:ext cx="1904999" cy="1143000"/>
      </dsp:txXfrm>
    </dsp:sp>
    <dsp:sp modelId="{3A85B4DB-D108-402B-9270-12B3CD6177CE}">
      <dsp:nvSpPr>
        <dsp:cNvPr id="0" name=""/>
        <dsp:cNvSpPr/>
      </dsp:nvSpPr>
      <dsp:spPr>
        <a:xfrm>
          <a:off x="2095500" y="1460500"/>
          <a:ext cx="1904999" cy="1143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FI" sz="1900" kern="1200" dirty="0" smtClean="0"/>
            <a:t>vitaminer, mineraler och fibrer</a:t>
          </a:r>
          <a:endParaRPr lang="sv-FI" sz="1900" kern="1200" dirty="0"/>
        </a:p>
      </dsp:txBody>
      <dsp:txXfrm>
        <a:off x="2095500" y="1460500"/>
        <a:ext cx="1904999" cy="1143000"/>
      </dsp:txXfrm>
    </dsp:sp>
    <dsp:sp modelId="{EF8F10DD-FD32-491A-88CD-5F9A0FB0B105}">
      <dsp:nvSpPr>
        <dsp:cNvPr id="0" name=""/>
        <dsp:cNvSpPr/>
      </dsp:nvSpPr>
      <dsp:spPr>
        <a:xfrm>
          <a:off x="4191000" y="1460500"/>
          <a:ext cx="1904999" cy="1143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FI" sz="1900" kern="1200" smtClean="0"/>
            <a:t>Variationsrikt</a:t>
          </a:r>
          <a:endParaRPr lang="sv-FI" sz="1900" kern="1200" dirty="0" smtClean="0"/>
        </a:p>
      </dsp:txBody>
      <dsp:txXfrm>
        <a:off x="4191000" y="1460500"/>
        <a:ext cx="1904999" cy="1143000"/>
      </dsp:txXfrm>
    </dsp:sp>
    <dsp:sp modelId="{768E0D30-FEBE-4F6A-BD73-EE36193B0A7F}">
      <dsp:nvSpPr>
        <dsp:cNvPr id="0" name=""/>
        <dsp:cNvSpPr/>
      </dsp:nvSpPr>
      <dsp:spPr>
        <a:xfrm>
          <a:off x="2095500" y="2793999"/>
          <a:ext cx="1904999" cy="1143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FI" sz="1900" kern="1200" dirty="0" smtClean="0"/>
            <a:t>Minskar</a:t>
          </a:r>
          <a:r>
            <a:rPr lang="sv-FI" sz="1900" kern="1200" baseline="0" dirty="0" smtClean="0"/>
            <a:t> godissuget</a:t>
          </a:r>
          <a:endParaRPr lang="en-US" sz="1900" kern="1200" dirty="0"/>
        </a:p>
      </dsp:txBody>
      <dsp:txXfrm>
        <a:off x="2095500" y="2793999"/>
        <a:ext cx="1904999" cy="1143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F94D0-0B3F-476E-94BE-B5515C963EBA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80792-849B-4861-AC6D-2C930CDEC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42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xfrm>
            <a:off x="692209" y="4343985"/>
            <a:ext cx="5486400" cy="4114508"/>
          </a:xfrm>
          <a:noFill/>
        </p:spPr>
        <p:txBody>
          <a:bodyPr/>
          <a:lstStyle/>
          <a:p>
            <a:endParaRPr lang="sv-FI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F9AE95-27D7-4CE7-9831-90AEEFDC4E8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 smtClean="0"/>
              <a:t>Rekommendationen för barn baseras på barns lägre energibehov</a:t>
            </a:r>
          </a:p>
          <a:p>
            <a:r>
              <a:rPr lang="sv-FI" dirty="0" smtClean="0"/>
              <a:t>Barn under fyra år, frukt o grönt till varje måltid. Ökas</a:t>
            </a:r>
            <a:r>
              <a:rPr lang="sv-FI" baseline="0" dirty="0" smtClean="0"/>
              <a:t> med stigande ålder, vid 4år 400g.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80792-849B-4861-AC6D-2C930CDEC8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6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80792-849B-4861-AC6D-2C930CDEC8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53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v-FI" dirty="0" smtClean="0">
                <a:latin typeface="Arial" charset="0"/>
              </a:rPr>
              <a:t>Besök till daghem</a:t>
            </a:r>
            <a:r>
              <a:rPr lang="sv-FI" baseline="0" dirty="0" smtClean="0">
                <a:latin typeface="Arial" charset="0"/>
              </a:rPr>
              <a:t> gjordes </a:t>
            </a:r>
            <a:r>
              <a:rPr lang="sv-FI" dirty="0" smtClean="0">
                <a:latin typeface="Arial" charset="0"/>
              </a:rPr>
              <a:t>och mellanmålsklubbar ordnades innan G5 var igång också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891E68-23E4-4DEE-99FA-29242E09191A}" type="slidenum">
              <a:rPr 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FI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7605DB-6EB9-41DA-AADA-76B84DECBE5B}" type="slidenum">
              <a:rPr lang="en-US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dirty="0" smtClean="0">
                <a:cs typeface="Arial" pitchFamily="34" charset="0"/>
              </a:rPr>
              <a:t>Med hjälp av sinnena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dirty="0" smtClean="0">
                <a:cs typeface="Arial" pitchFamily="34" charset="0"/>
              </a:rPr>
              <a:t>Utanför måltidssituationen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80792-849B-4861-AC6D-2C930CDEC8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91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dirty="0" smtClean="0">
                <a:cs typeface="Arial" pitchFamily="34" charset="0"/>
              </a:rPr>
              <a:t>Jaques </a:t>
            </a:r>
            <a:r>
              <a:rPr lang="sv-FI" dirty="0" err="1" smtClean="0">
                <a:cs typeface="Arial" pitchFamily="34" charset="0"/>
              </a:rPr>
              <a:t>Puisais</a:t>
            </a:r>
            <a:r>
              <a:rPr lang="sv-FI" dirty="0" smtClean="0">
                <a:cs typeface="Arial" pitchFamily="34" charset="0"/>
              </a:rPr>
              <a:t>, Frankrike 1970-talet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dirty="0" smtClean="0">
                <a:cs typeface="Arial" pitchFamily="34" charset="0"/>
              </a:rPr>
              <a:t>Smaken blev </a:t>
            </a:r>
            <a:r>
              <a:rPr lang="sv-FI" smtClean="0">
                <a:cs typeface="Arial" pitchFamily="34" charset="0"/>
              </a:rPr>
              <a:t>mer likriktad</a:t>
            </a:r>
            <a:r>
              <a:rPr lang="sv-FI" baseline="0" smtClean="0">
                <a:cs typeface="Arial" pitchFamily="34" charset="0"/>
              </a:rPr>
              <a:t> </a:t>
            </a:r>
            <a:endParaRPr lang="sv-FI" dirty="0" smtClean="0"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80792-849B-4861-AC6D-2C930CDEC8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6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 smtClean="0"/>
              <a:t>Rätten till sin egen smak, inget</a:t>
            </a:r>
            <a:r>
              <a:rPr lang="sv-FI" baseline="0" dirty="0" smtClean="0"/>
              <a:t> är rätt eller fel</a:t>
            </a:r>
          </a:p>
          <a:p>
            <a:r>
              <a:rPr lang="sv-FI" baseline="0" dirty="0" smtClean="0"/>
              <a:t>Inget är äckligt men vissa sorter kanske inte är i din smak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80792-849B-4861-AC6D-2C930CDEC8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24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FI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AFC3E6-9FDB-4164-B9ED-2E4F2A19F7D0}" type="slidenum">
              <a:rPr 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80792-849B-4861-AC6D-2C930CDEC8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46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 smtClean="0"/>
              <a:t>Hälsoverkstaden i Nyland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80792-849B-4861-AC6D-2C930CDEC8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01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55DE6-6E1B-4590-8DF2-C4FFA160A2B3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4AD9-87DA-44E9-A3B3-3A896CE93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4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55DE6-6E1B-4590-8DF2-C4FFA160A2B3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4AD9-87DA-44E9-A3B3-3A896CE93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53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55DE6-6E1B-4590-8DF2-C4FFA160A2B3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4AD9-87DA-44E9-A3B3-3A896CE93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48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5949950"/>
            <a:ext cx="3209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49017"/>
            <a:ext cx="7772400" cy="1470025"/>
          </a:xfrm>
        </p:spPr>
        <p:txBody>
          <a:bodyPr>
            <a:noAutofit/>
          </a:bodyPr>
          <a:lstStyle>
            <a:lvl1pPr algn="ctr">
              <a:lnSpc>
                <a:spcPts val="7400"/>
              </a:lnSpc>
              <a:defRPr sz="7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672480"/>
          </a:xfr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F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2E8CA-4DC4-4D13-B162-E8F0587AFB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580792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85A50-26C8-4BA4-8845-CF352834F7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672688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4406900"/>
            <a:ext cx="84240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2906713"/>
            <a:ext cx="84240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CE094-79CA-49F4-AE31-C7CEED81DA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21182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68E8D-79D3-4067-9922-F2B0B863863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03480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535113"/>
            <a:ext cx="4040188" cy="640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000" y="2174875"/>
            <a:ext cx="4040188" cy="3951288"/>
          </a:xfrm>
        </p:spPr>
        <p:txBody>
          <a:bodyPr/>
          <a:lstStyle>
            <a:lvl1pPr marL="342900" indent="-3429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400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400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1A1DE-A37A-4B7E-8480-72DA3782D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15224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48DDB-43EA-4CF8-8A9B-58D525214E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20206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66961-DC3A-4554-BCC8-6B2AB03DB0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064052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1AC0C-3B9B-4577-8930-4FCF667956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575608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55DE6-6E1B-4590-8DF2-C4FFA160A2B3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4AD9-87DA-44E9-A3B3-3A896CE93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86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v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7B546-88BD-451A-95C2-45F76AB604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51038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360000"/>
            <a:ext cx="71643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F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672" y="1600200"/>
            <a:ext cx="7164328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03238-AFBC-4693-95D1-107C239252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59582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19107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F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47664" y="274638"/>
            <a:ext cx="492933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351E4-6AD1-4DD3-9394-1FEC21E374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165698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08050"/>
            <a:ext cx="7239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2" y="2286000"/>
            <a:ext cx="35433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2" y="2286000"/>
            <a:ext cx="35433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B7A4B-04B0-412A-B657-534B498ECF60}" type="datetime1">
              <a:rPr lang="sv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10.2.2014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Mikaela Wiik, Folkhälsans Förbund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3B09E-3AFE-4682-914E-AF6359D615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40102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5949950"/>
            <a:ext cx="3209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49017"/>
            <a:ext cx="7772400" cy="1470025"/>
          </a:xfrm>
        </p:spPr>
        <p:txBody>
          <a:bodyPr>
            <a:noAutofit/>
          </a:bodyPr>
          <a:lstStyle>
            <a:lvl1pPr algn="ctr">
              <a:lnSpc>
                <a:spcPts val="7400"/>
              </a:lnSpc>
              <a:defRPr sz="7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672480"/>
          </a:xfr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F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2E8CA-4DC4-4D13-B162-E8F0587AFB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89088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85A50-26C8-4BA4-8845-CF352834F7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22110"/>
      </p:ext>
    </p:extLst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4406900"/>
            <a:ext cx="84240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2906713"/>
            <a:ext cx="84240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CE094-79CA-49F4-AE31-C7CEED81DA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35258"/>
      </p:ext>
    </p:extLst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68E8D-79D3-4067-9922-F2B0B863863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09909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535113"/>
            <a:ext cx="4040188" cy="640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000" y="2174875"/>
            <a:ext cx="4040188" cy="3951288"/>
          </a:xfrm>
        </p:spPr>
        <p:txBody>
          <a:bodyPr/>
          <a:lstStyle>
            <a:lvl1pPr marL="342900" indent="-3429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400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400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1A1DE-A37A-4B7E-8480-72DA3782D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442579"/>
      </p:ext>
    </p:extLst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48DDB-43EA-4CF8-8A9B-58D525214E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823603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55DE6-6E1B-4590-8DF2-C4FFA160A2B3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4AD9-87DA-44E9-A3B3-3A896CE93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201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66961-DC3A-4554-BCC8-6B2AB03DB0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58616"/>
      </p:ext>
    </p:extLst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1AC0C-3B9B-4577-8930-4FCF667956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8192"/>
      </p:ext>
    </p:extLst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v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7B546-88BD-451A-95C2-45F76AB604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03983"/>
      </p:ext>
    </p:extLst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360000"/>
            <a:ext cx="71643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F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672" y="1600200"/>
            <a:ext cx="7164328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03238-AFBC-4693-95D1-107C239252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018166"/>
      </p:ext>
    </p:extLst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19107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F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47664" y="274638"/>
            <a:ext cx="492933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351E4-6AD1-4DD3-9394-1FEC21E374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006157"/>
      </p:ext>
    </p:extLst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08050"/>
            <a:ext cx="7239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2" y="2286000"/>
            <a:ext cx="35433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2" y="2286000"/>
            <a:ext cx="35433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B7A4B-04B0-412A-B657-534B498ECF60}" type="datetime1">
              <a:rPr lang="sv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10.2.2014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Mikaela Wiik, Folkhälsans Förbund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3B09E-3AFE-4682-914E-AF6359D615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289643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5949950"/>
            <a:ext cx="3209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49017"/>
            <a:ext cx="7772400" cy="1470025"/>
          </a:xfrm>
        </p:spPr>
        <p:txBody>
          <a:bodyPr>
            <a:noAutofit/>
          </a:bodyPr>
          <a:lstStyle>
            <a:lvl1pPr algn="ctr">
              <a:lnSpc>
                <a:spcPts val="7400"/>
              </a:lnSpc>
              <a:defRPr sz="7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672480"/>
          </a:xfr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F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2E8CA-4DC4-4D13-B162-E8F0587AFB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97231"/>
      </p:ext>
    </p:extLst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85A50-26C8-4BA4-8845-CF352834F7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783917"/>
      </p:ext>
    </p:extLst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4406900"/>
            <a:ext cx="84240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2906713"/>
            <a:ext cx="84240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CE094-79CA-49F4-AE31-C7CEED81DA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342086"/>
      </p:ext>
    </p:extLst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68E8D-79D3-4067-9922-F2B0B863863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04759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55DE6-6E1B-4590-8DF2-C4FFA160A2B3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4AD9-87DA-44E9-A3B3-3A896CE93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630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535113"/>
            <a:ext cx="4040188" cy="640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000" y="2174875"/>
            <a:ext cx="4040188" cy="3951288"/>
          </a:xfrm>
        </p:spPr>
        <p:txBody>
          <a:bodyPr/>
          <a:lstStyle>
            <a:lvl1pPr marL="342900" indent="-3429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400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400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1A1DE-A37A-4B7E-8480-72DA3782D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91646"/>
      </p:ext>
    </p:extLst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48DDB-43EA-4CF8-8A9B-58D525214E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809270"/>
      </p:ext>
    </p:extLst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66961-DC3A-4554-BCC8-6B2AB03DB0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698399"/>
      </p:ext>
    </p:extLst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1AC0C-3B9B-4577-8930-4FCF667956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735267"/>
      </p:ext>
    </p:extLst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v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7B546-88BD-451A-95C2-45F76AB604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62723"/>
      </p:ext>
    </p:extLst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360000"/>
            <a:ext cx="71643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F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672" y="1600200"/>
            <a:ext cx="7164328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03238-AFBC-4693-95D1-107C239252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010168"/>
      </p:ext>
    </p:extLst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19107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F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47664" y="274638"/>
            <a:ext cx="492933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351E4-6AD1-4DD3-9394-1FEC21E374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73667"/>
      </p:ext>
    </p:extLst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08050"/>
            <a:ext cx="7239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2" y="2286000"/>
            <a:ext cx="35433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2" y="2286000"/>
            <a:ext cx="35433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B7A4B-04B0-412A-B657-534B498ECF60}" type="datetime1">
              <a:rPr lang="sv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10.2.2014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Mikaela Wiik, Folkhälsans Förbund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3B09E-3AFE-4682-914E-AF6359D615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967987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5949950"/>
            <a:ext cx="3209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49017"/>
            <a:ext cx="7772400" cy="1470025"/>
          </a:xfrm>
        </p:spPr>
        <p:txBody>
          <a:bodyPr>
            <a:noAutofit/>
          </a:bodyPr>
          <a:lstStyle>
            <a:lvl1pPr algn="ctr">
              <a:lnSpc>
                <a:spcPts val="7400"/>
              </a:lnSpc>
              <a:defRPr sz="7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672480"/>
          </a:xfr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F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95A16-1BB7-4CFB-9E82-CFF81AAB48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1308"/>
      </p:ext>
    </p:extLst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86260-1A3E-4FF3-90D2-FC9F9F0178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159147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55DE6-6E1B-4590-8DF2-C4FFA160A2B3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4AD9-87DA-44E9-A3B3-3A896CE93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826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4406900"/>
            <a:ext cx="84240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2906713"/>
            <a:ext cx="84240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49A00-2675-4ECB-A6B1-04CF11C05D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539835"/>
      </p:ext>
    </p:extLst>
  </p:cSld>
  <p:clrMapOvr>
    <a:masterClrMapping/>
  </p:clrMapOvr>
  <p:transition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3F19B-5A17-4E7E-AB15-9EA8C21E80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374941"/>
      </p:ext>
    </p:extLst>
  </p:cSld>
  <p:clrMapOvr>
    <a:masterClrMapping/>
  </p:clrMapOvr>
  <p:transition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535113"/>
            <a:ext cx="4040188" cy="640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000" y="2174875"/>
            <a:ext cx="4040188" cy="3951288"/>
          </a:xfrm>
        </p:spPr>
        <p:txBody>
          <a:bodyPr/>
          <a:lstStyle>
            <a:lvl1pPr marL="342900" indent="-3429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400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400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8D8EF-351E-47E8-A093-E0BFB38E6C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35162"/>
      </p:ext>
    </p:extLst>
  </p:cSld>
  <p:clrMapOvr>
    <a:masterClrMapping/>
  </p:clrMapOvr>
  <p:transition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0D2C1-1AFE-4950-B5E6-B734BB8A08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33852"/>
      </p:ext>
    </p:extLst>
  </p:cSld>
  <p:clrMapOvr>
    <a:masterClrMapping/>
  </p:clrMapOvr>
  <p:transition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2162C-6B8B-46DF-A6C5-A9ABA6FEC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104907"/>
      </p:ext>
    </p:extLst>
  </p:cSld>
  <p:clrMapOvr>
    <a:masterClrMapping/>
  </p:clrMapOvr>
  <p:transition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C6F05-258E-49BB-9AF1-DB891F2BCB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326168"/>
      </p:ext>
    </p:extLst>
  </p:cSld>
  <p:clrMapOvr>
    <a:masterClrMapping/>
  </p:clrMapOvr>
  <p:transition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v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6331E-F242-444B-B50A-7165420AB6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83335"/>
      </p:ext>
    </p:extLst>
  </p:cSld>
  <p:clrMapOvr>
    <a:masterClrMapping/>
  </p:clrMapOvr>
  <p:transition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360000"/>
            <a:ext cx="71643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F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672" y="1600200"/>
            <a:ext cx="7164328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DC23-2BFC-4D99-8556-A6C759BB68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038742"/>
      </p:ext>
    </p:extLst>
  </p:cSld>
  <p:clrMapOvr>
    <a:masterClrMapping/>
  </p:clrMapOvr>
  <p:transition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19107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F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47664" y="274638"/>
            <a:ext cx="492933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4B3D1-6906-4707-9D8C-8A7F12B432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410764"/>
      </p:ext>
    </p:extLst>
  </p:cSld>
  <p:clrMapOvr>
    <a:masterClrMapping/>
  </p:clrMapOvr>
  <p:transition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08050"/>
            <a:ext cx="7239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2" y="2286000"/>
            <a:ext cx="35433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2" y="2286000"/>
            <a:ext cx="35433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6E1A4-8B9A-42F5-89A2-C9093613F81F}" type="datetime1">
              <a:rPr lang="sv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10.2.2014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Mikaela Wiik, Folkhälsans Förbund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5C6D4-1754-4770-8102-18A445CAA0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651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55DE6-6E1B-4590-8DF2-C4FFA160A2B3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4AD9-87DA-44E9-A3B3-3A896CE93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549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5949950"/>
            <a:ext cx="3209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49017"/>
            <a:ext cx="7772400" cy="1470025"/>
          </a:xfrm>
        </p:spPr>
        <p:txBody>
          <a:bodyPr>
            <a:noAutofit/>
          </a:bodyPr>
          <a:lstStyle>
            <a:lvl1pPr algn="ctr">
              <a:lnSpc>
                <a:spcPts val="7400"/>
              </a:lnSpc>
              <a:defRPr sz="7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672480"/>
          </a:xfr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F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95A16-1BB7-4CFB-9E82-CFF81AAB48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664759"/>
      </p:ext>
    </p:extLst>
  </p:cSld>
  <p:clrMapOvr>
    <a:masterClrMapping/>
  </p:clrMapOvr>
  <p:transition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86260-1A3E-4FF3-90D2-FC9F9F0178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29335"/>
      </p:ext>
    </p:extLst>
  </p:cSld>
  <p:clrMapOvr>
    <a:masterClrMapping/>
  </p:clrMapOvr>
  <p:transition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4406900"/>
            <a:ext cx="84240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2906713"/>
            <a:ext cx="84240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49A00-2675-4ECB-A6B1-04CF11C05D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427713"/>
      </p:ext>
    </p:extLst>
  </p:cSld>
  <p:clrMapOvr>
    <a:masterClrMapping/>
  </p:clrMapOvr>
  <p:transition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3F19B-5A17-4E7E-AB15-9EA8C21E80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133799"/>
      </p:ext>
    </p:extLst>
  </p:cSld>
  <p:clrMapOvr>
    <a:masterClrMapping/>
  </p:clrMapOvr>
  <p:transition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535113"/>
            <a:ext cx="4040188" cy="640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000" y="2174875"/>
            <a:ext cx="4040188" cy="3951288"/>
          </a:xfrm>
        </p:spPr>
        <p:txBody>
          <a:bodyPr/>
          <a:lstStyle>
            <a:lvl1pPr marL="342900" indent="-3429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400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400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8D8EF-351E-47E8-A093-E0BFB38E6C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18434"/>
      </p:ext>
    </p:extLst>
  </p:cSld>
  <p:clrMapOvr>
    <a:masterClrMapping/>
  </p:clrMapOvr>
  <p:transition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0D2C1-1AFE-4950-B5E6-B734BB8A08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79101"/>
      </p:ext>
    </p:extLst>
  </p:cSld>
  <p:clrMapOvr>
    <a:masterClrMapping/>
  </p:clrMapOvr>
  <p:transition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2162C-6B8B-46DF-A6C5-A9ABA6FEC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648140"/>
      </p:ext>
    </p:extLst>
  </p:cSld>
  <p:clrMapOvr>
    <a:masterClrMapping/>
  </p:clrMapOvr>
  <p:transition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C6F05-258E-49BB-9AF1-DB891F2BCB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439179"/>
      </p:ext>
    </p:extLst>
  </p:cSld>
  <p:clrMapOvr>
    <a:masterClrMapping/>
  </p:clrMapOvr>
  <p:transition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v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6331E-F242-444B-B50A-7165420AB6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72537"/>
      </p:ext>
    </p:extLst>
  </p:cSld>
  <p:clrMapOvr>
    <a:masterClrMapping/>
  </p:clrMapOvr>
  <p:transition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360000"/>
            <a:ext cx="71643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F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672" y="1600200"/>
            <a:ext cx="7164328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DC23-2BFC-4D99-8556-A6C759BB68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767382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55DE6-6E1B-4590-8DF2-C4FFA160A2B3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4AD9-87DA-44E9-A3B3-3A896CE93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643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19107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F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47664" y="274638"/>
            <a:ext cx="492933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4B3D1-6906-4707-9D8C-8A7F12B432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61923"/>
      </p:ext>
    </p:extLst>
  </p:cSld>
  <p:clrMapOvr>
    <a:masterClrMapping/>
  </p:clrMapOvr>
  <p:transition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08050"/>
            <a:ext cx="7239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2" y="2286000"/>
            <a:ext cx="35433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2" y="2286000"/>
            <a:ext cx="35433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6E1A4-8B9A-42F5-89A2-C9093613F81F}" type="datetime1">
              <a:rPr lang="sv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10.2.2014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Mikaela Wiik, Folkhälsans Förbund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5C6D4-1754-4770-8102-18A445CAA0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74955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55DE6-6E1B-4590-8DF2-C4FFA160A2B3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4AD9-87DA-44E9-A3B3-3A896CE93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8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55DE6-6E1B-4590-8DF2-C4FFA160A2B3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4AD9-87DA-44E9-A3B3-3A896CE93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8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55DE6-6E1B-4590-8DF2-C4FFA160A2B3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94AD9-87DA-44E9-A3B3-3A896CE93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0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2475"/>
            <a:ext cx="91440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60363" y="360363"/>
            <a:ext cx="84232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v-FI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0363" y="1600200"/>
            <a:ext cx="84232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fsdfs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595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3495DB-63FA-46D4-BF85-58AE83E63FF3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6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Segoe U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2C037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2475"/>
            <a:ext cx="91440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60363" y="360363"/>
            <a:ext cx="84232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v-FI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0363" y="1600200"/>
            <a:ext cx="84232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fsdfs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595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3495DB-63FA-46D4-BF85-58AE83E63FF3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5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Segoe U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2C037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2475"/>
            <a:ext cx="91440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60363" y="360363"/>
            <a:ext cx="84232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v-FI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0363" y="1600200"/>
            <a:ext cx="84232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fsdfs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595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3495DB-63FA-46D4-BF85-58AE83E63FF3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58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Segoe U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2C037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2475"/>
            <a:ext cx="91440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60363" y="360363"/>
            <a:ext cx="84232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v-FI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0363" y="1600200"/>
            <a:ext cx="84232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fsdfs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595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601D66-ED06-4724-92D3-869A27178066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Segoe U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2C037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2475"/>
            <a:ext cx="91440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60363" y="360363"/>
            <a:ext cx="84232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v-FI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0363" y="1600200"/>
            <a:ext cx="84232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fsdfs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595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601D66-ED06-4724-92D3-869A27178066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3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Segoe U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2C037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60800"/>
            <a:ext cx="6400800" cy="1800225"/>
          </a:xfrm>
        </p:spPr>
        <p:txBody>
          <a:bodyPr rtlCol="0"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en-US" sz="4400" dirty="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en-US" sz="4400" dirty="0"/>
          </a:p>
        </p:txBody>
      </p:sp>
      <p:pic>
        <p:nvPicPr>
          <p:cNvPr id="921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95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788988"/>
            <a:ext cx="8423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97590"/>
            <a:ext cx="2795802" cy="299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8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127" y="929835"/>
            <a:ext cx="5184775" cy="348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7" y="1511206"/>
            <a:ext cx="3790950" cy="4029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540281"/>
            <a:ext cx="3764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dirty="0" smtClean="0">
                <a:latin typeface="Bernard MT Condensed" pitchFamily="18" charset="0"/>
              </a:rPr>
              <a:t>En näve för en vuxen respektive ett barn</a:t>
            </a:r>
          </a:p>
          <a:p>
            <a:r>
              <a:rPr lang="sv-FI" sz="1000" dirty="0" smtClean="0">
                <a:latin typeface="Bernard MT Condensed" pitchFamily="18" charset="0"/>
              </a:rPr>
              <a:t>Tecknad bild: 5omdagen.com</a:t>
            </a:r>
            <a:endParaRPr lang="en-US" sz="1000" dirty="0">
              <a:latin typeface="Bernard MT Condense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3492" y="260648"/>
            <a:ext cx="32704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4400" b="1" dirty="0" smtClean="0">
                <a:solidFill>
                  <a:srgbClr val="00B050"/>
                </a:solidFill>
                <a:latin typeface="Bernard MT Condensed" pitchFamily="18" charset="0"/>
              </a:rPr>
              <a:t>FEM OM DAGEN</a:t>
            </a:r>
            <a:endParaRPr lang="en-US" sz="4400" b="1" dirty="0">
              <a:solidFill>
                <a:srgbClr val="00B050"/>
              </a:solidFill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75920" y="466766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>
                <a:latin typeface="Bernard MT Condensed" pitchFamily="18" charset="0"/>
              </a:rPr>
              <a:t>Gimme5 – Ge mig fem</a:t>
            </a:r>
          </a:p>
          <a:p>
            <a:r>
              <a:rPr lang="sv-SE" dirty="0">
                <a:latin typeface="Bernard MT Condensed" pitchFamily="18" charset="0"/>
              </a:rPr>
              <a:t>”Ge mig fem nävar frukt och grönt </a:t>
            </a:r>
          </a:p>
          <a:p>
            <a:r>
              <a:rPr lang="sv-SE" dirty="0">
                <a:latin typeface="Bernard MT Condensed" pitchFamily="18" charset="0"/>
              </a:rPr>
              <a:t>varje dag”</a:t>
            </a:r>
          </a:p>
        </p:txBody>
      </p:sp>
    </p:spTree>
    <p:extLst>
      <p:ext uri="{BB962C8B-B14F-4D97-AF65-F5344CB8AC3E}">
        <p14:creationId xmlns:p14="http://schemas.microsoft.com/office/powerpoint/2010/main" val="5174258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sz="5400" dirty="0" smtClean="0">
                <a:solidFill>
                  <a:srgbClr val="00B050"/>
                </a:solidFill>
                <a:latin typeface="Bernard MT Condensed" pitchFamily="18" charset="0"/>
              </a:rPr>
              <a:t>REKOMMENDATIONEN</a:t>
            </a:r>
            <a:endParaRPr lang="en-US" sz="5400" dirty="0">
              <a:solidFill>
                <a:srgbClr val="00B050"/>
              </a:solidFill>
              <a:latin typeface="Bernard MT Condensed" pitchFamily="18" charset="0"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290" y="2492896"/>
            <a:ext cx="4572638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544" y="1196752"/>
            <a:ext cx="777686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v-FI" sz="2800" dirty="0">
                <a:latin typeface="Bernard MT Condensed" pitchFamily="18" charset="0"/>
                <a:cs typeface="Arial" pitchFamily="34" charset="0"/>
              </a:rPr>
              <a:t>Barn upp till 10 </a:t>
            </a:r>
            <a:r>
              <a:rPr lang="sv-FI" sz="2800" dirty="0" smtClean="0">
                <a:latin typeface="Bernard MT Condensed" pitchFamily="18" charset="0"/>
                <a:cs typeface="Arial" pitchFamily="34" charset="0"/>
              </a:rPr>
              <a:t>år </a:t>
            </a:r>
            <a:r>
              <a:rPr lang="sv-FI" sz="2800" dirty="0">
                <a:latin typeface="Bernard MT Condensed" pitchFamily="18" charset="0"/>
                <a:cs typeface="Arial" pitchFamily="34" charset="0"/>
              </a:rPr>
              <a:t>400g frukt, bär och grönsaker om dagen (500g för äldre barn och vuxna) </a:t>
            </a:r>
          </a:p>
          <a:p>
            <a:pPr>
              <a:lnSpc>
                <a:spcPct val="150000"/>
              </a:lnSpc>
            </a:pPr>
            <a:endParaRPr lang="sv-FI" sz="2800" dirty="0" smtClean="0">
              <a:latin typeface="Bernard MT Condensed" pitchFamily="18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sv-FI" sz="2800" dirty="0" smtClean="0">
                <a:latin typeface="Bernard MT Condensed" pitchFamily="18" charset="0"/>
                <a:cs typeface="Arial" pitchFamily="34" charset="0"/>
              </a:rPr>
              <a:t>Barn </a:t>
            </a:r>
            <a:r>
              <a:rPr lang="sv-FI" sz="2800" dirty="0">
                <a:latin typeface="Bernard MT Condensed" pitchFamily="18" charset="0"/>
                <a:cs typeface="Arial" pitchFamily="34" charset="0"/>
              </a:rPr>
              <a:t>har ”rätt till” </a:t>
            </a:r>
          </a:p>
          <a:p>
            <a:pPr>
              <a:lnSpc>
                <a:spcPct val="150000"/>
              </a:lnSpc>
            </a:pPr>
            <a:r>
              <a:rPr lang="sv-FI" sz="2800" dirty="0">
                <a:latin typeface="Bernard MT Condensed" pitchFamily="18" charset="0"/>
                <a:cs typeface="Arial" pitchFamily="34" charset="0"/>
              </a:rPr>
              <a:t>fem nävar om dagen, </a:t>
            </a:r>
          </a:p>
          <a:p>
            <a:pPr>
              <a:lnSpc>
                <a:spcPct val="150000"/>
              </a:lnSpc>
            </a:pPr>
            <a:r>
              <a:rPr lang="sv-FI" sz="2800" dirty="0">
                <a:latin typeface="Bernard MT Condensed" pitchFamily="18" charset="0"/>
                <a:cs typeface="Arial" pitchFamily="34" charset="0"/>
              </a:rPr>
              <a:t>vuxnas ansvar att </a:t>
            </a:r>
          </a:p>
          <a:p>
            <a:pPr>
              <a:lnSpc>
                <a:spcPct val="150000"/>
              </a:lnSpc>
            </a:pPr>
            <a:r>
              <a:rPr lang="sv-FI" sz="2800" dirty="0">
                <a:latin typeface="Bernard MT Condensed" pitchFamily="18" charset="0"/>
                <a:cs typeface="Arial" pitchFamily="34" charset="0"/>
              </a:rPr>
              <a:t>barnen får det</a:t>
            </a:r>
          </a:p>
        </p:txBody>
      </p:sp>
    </p:spTree>
    <p:extLst>
      <p:ext uri="{BB962C8B-B14F-4D97-AF65-F5344CB8AC3E}">
        <p14:creationId xmlns:p14="http://schemas.microsoft.com/office/powerpoint/2010/main" val="17718133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sz="5400" b="0" dirty="0" smtClean="0">
                <a:solidFill>
                  <a:srgbClr val="00B050"/>
                </a:solidFill>
                <a:latin typeface="Bernard MT Condensed" pitchFamily="18" charset="0"/>
              </a:rPr>
              <a:t>MÅL MED GIMME5</a:t>
            </a:r>
            <a:endParaRPr lang="en-US" sz="5400" b="0" dirty="0">
              <a:solidFill>
                <a:srgbClr val="00B050"/>
              </a:solidFill>
              <a:latin typeface="Bernard MT Condensed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20441" y="1695052"/>
            <a:ext cx="3096344" cy="2700300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FI" sz="2000" dirty="0">
                <a:solidFill>
                  <a:schemeClr val="tx1"/>
                </a:solidFill>
                <a:latin typeface="Bernard MT Condensed" pitchFamily="18" charset="0"/>
              </a:rPr>
              <a:t>Vågar smaka nya sorter </a:t>
            </a:r>
            <a:r>
              <a:rPr lang="sv-FI" sz="2000" dirty="0">
                <a:solidFill>
                  <a:schemeClr val="tx1"/>
                </a:solidFill>
                <a:latin typeface="Bernard MT Condensed" pitchFamily="18" charset="0"/>
                <a:sym typeface="Wingdings" pitchFamily="2" charset="2"/>
              </a:rPr>
              <a:t> ö</a:t>
            </a:r>
            <a:r>
              <a:rPr lang="sv-FI" sz="2000" dirty="0">
                <a:solidFill>
                  <a:schemeClr val="tx1"/>
                </a:solidFill>
                <a:latin typeface="Bernard MT Condensed" pitchFamily="18" charset="0"/>
              </a:rPr>
              <a:t>kar variationen i de frukter, bär och grönsaker som barn äter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879" y="2734048"/>
            <a:ext cx="4426080" cy="332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7020272" y="593449"/>
            <a:ext cx="1944216" cy="2088232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FI" sz="2000" dirty="0">
                <a:solidFill>
                  <a:schemeClr val="tx1"/>
                </a:solidFill>
                <a:latin typeface="Bernard MT Condensed" pitchFamily="18" charset="0"/>
              </a:rPr>
              <a:t>Ökat intag av frukt och grönt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3250808" y="1317010"/>
            <a:ext cx="3519006" cy="1728192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FI" sz="2000" dirty="0">
                <a:solidFill>
                  <a:schemeClr val="tx1"/>
                </a:solidFill>
                <a:latin typeface="Bernard MT Condensed" pitchFamily="18" charset="0"/>
              </a:rPr>
              <a:t>Kunskap om gällande </a:t>
            </a:r>
            <a:r>
              <a:rPr lang="sv-FI" sz="2000" dirty="0" smtClean="0">
                <a:solidFill>
                  <a:schemeClr val="tx1"/>
                </a:solidFill>
                <a:latin typeface="Bernard MT Condensed" pitchFamily="18" charset="0"/>
              </a:rPr>
              <a:t>rekommendation</a:t>
            </a:r>
            <a:endParaRPr lang="sv-FI" sz="2000" dirty="0">
              <a:solidFill>
                <a:schemeClr val="tx1"/>
              </a:solidFill>
              <a:latin typeface="Bernard MT Condensed" pitchFamily="18" charset="0"/>
            </a:endParaRPr>
          </a:p>
          <a:p>
            <a:r>
              <a:rPr lang="sv-FI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1896113" y="4221088"/>
            <a:ext cx="2709389" cy="1476164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FI" sz="2000" dirty="0">
                <a:solidFill>
                  <a:schemeClr val="tx1"/>
                </a:solidFill>
                <a:latin typeface="Bernard MT Condensed" pitchFamily="18" charset="0"/>
              </a:rPr>
              <a:t>Förändrad attityd till frukt och grönt</a:t>
            </a:r>
            <a:endParaRPr lang="en-US" sz="20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5781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404664"/>
            <a:ext cx="44240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FI" sz="5400" dirty="0">
                <a:solidFill>
                  <a:srgbClr val="00B050"/>
                </a:solidFill>
                <a:latin typeface="Bernard MT Condensed" pitchFamily="18" charset="0"/>
              </a:rPr>
              <a:t>VUXNAS ANSVAR?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590661" y="1632535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Bernard MT Condensed" pitchFamily="18" charset="0"/>
              </a:rPr>
              <a:t>Positiv inställning smittar av sig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0294" y="2953176"/>
            <a:ext cx="28803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Bernard MT Condensed" pitchFamily="18" charset="0"/>
              </a:rPr>
              <a:t>Genom att som vuxen vara intresserad och introducera nya smaker väcks intresset hos barnet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0095" y="3322508"/>
            <a:ext cx="381642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Bernard MT Condensed" pitchFamily="18" charset="0"/>
              </a:rPr>
              <a:t>Barn äter om det finns tillgängligt </a:t>
            </a:r>
            <a:r>
              <a:rPr lang="sv-FI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Bernard MT Condensed" pitchFamily="18" charset="0"/>
                <a:sym typeface="Wingdings" pitchFamily="2" charset="2"/>
              </a:rPr>
              <a:t></a:t>
            </a:r>
            <a:r>
              <a:rPr lang="sv-FI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Bernard MT Condensed" pitchFamily="18" charset="0"/>
              </a:rPr>
              <a:t> vuxnas ansvar att frukt och grönt finns tillgängligt</a:t>
            </a:r>
          </a:p>
          <a:p>
            <a:endParaRPr lang="sv-FI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616" y="404664"/>
            <a:ext cx="3219450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250979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2222659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5616" y="307816"/>
            <a:ext cx="72715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FI" sz="5400" dirty="0">
                <a:solidFill>
                  <a:srgbClr val="00B050"/>
                </a:solidFill>
                <a:latin typeface="Bernard MT Condensed" pitchFamily="18" charset="0"/>
              </a:rPr>
              <a:t>DÄRFÖR FRUKT OCH GRÖNT</a:t>
            </a:r>
            <a:endParaRPr lang="en-US" sz="5400" dirty="0">
              <a:solidFill>
                <a:srgbClr val="00B050"/>
              </a:solidFill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6283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85539"/>
            <a:ext cx="8423275" cy="1143000"/>
          </a:xfrm>
        </p:spPr>
        <p:txBody>
          <a:bodyPr/>
          <a:lstStyle/>
          <a:p>
            <a:r>
              <a:rPr lang="sv-FI" sz="5400" b="0" dirty="0" smtClean="0">
                <a:solidFill>
                  <a:srgbClr val="00B050"/>
                </a:solidFill>
                <a:latin typeface="Bernard MT Condensed" pitchFamily="18" charset="0"/>
              </a:rPr>
              <a:t>GIMME5 MATERIAL</a:t>
            </a:r>
            <a:endParaRPr lang="en-US" sz="5400" b="0" dirty="0">
              <a:solidFill>
                <a:srgbClr val="00B050"/>
              </a:solidFill>
              <a:latin typeface="Bernard MT Condense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260648"/>
            <a:ext cx="2199311" cy="15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54050"/>
            <a:ext cx="8423275" cy="4525963"/>
          </a:xfrm>
        </p:spPr>
        <p:txBody>
          <a:bodyPr/>
          <a:lstStyle/>
          <a:p>
            <a:pPr marL="0" indent="0">
              <a:buNone/>
            </a:pPr>
            <a:r>
              <a:rPr lang="sv-FI" sz="2400" b="1" dirty="0" smtClean="0"/>
              <a:t>Gimme5 spelet</a:t>
            </a:r>
          </a:p>
          <a:p>
            <a:pPr>
              <a:buClrTx/>
            </a:pPr>
            <a:r>
              <a:rPr lang="sv-FI" sz="2400" dirty="0" smtClean="0"/>
              <a:t>Beskriv, rita och dramatisera olika frukter och grönsaker</a:t>
            </a:r>
          </a:p>
          <a:p>
            <a:pPr marL="0" indent="0">
              <a:buClrTx/>
              <a:buNone/>
            </a:pPr>
            <a:r>
              <a:rPr lang="sv-FI" sz="2400" b="1" dirty="0" smtClean="0"/>
              <a:t>Tipshäftet</a:t>
            </a:r>
          </a:p>
          <a:p>
            <a:pPr>
              <a:buClrTx/>
            </a:pPr>
            <a:r>
              <a:rPr lang="sv-FI" sz="2400" dirty="0" smtClean="0"/>
              <a:t>Praktiska övningar för att utföra smakskola</a:t>
            </a:r>
          </a:p>
          <a:p>
            <a:pPr marL="0" indent="0">
              <a:buClrTx/>
              <a:buNone/>
            </a:pPr>
            <a:r>
              <a:rPr lang="sv-FI" sz="2400" b="1" dirty="0" smtClean="0"/>
              <a:t>Mellanmålsboken 5 nävar om dan</a:t>
            </a:r>
          </a:p>
          <a:p>
            <a:pPr>
              <a:buClrTx/>
            </a:pPr>
            <a:r>
              <a:rPr lang="sv-FI" sz="2400" dirty="0" smtClean="0"/>
              <a:t>Recept på mellanmål som barn själva </a:t>
            </a:r>
          </a:p>
          <a:p>
            <a:pPr marL="0" indent="0">
              <a:buClrTx/>
              <a:buNone/>
            </a:pPr>
            <a:r>
              <a:rPr lang="sv-FI" sz="2400" dirty="0" smtClean="0"/>
              <a:t>kan laga efter skolan</a:t>
            </a:r>
          </a:p>
          <a:p>
            <a:pPr marL="0" indent="0">
              <a:buClrTx/>
              <a:buNone/>
            </a:pPr>
            <a:r>
              <a:rPr lang="sv-FI" sz="2400" b="1" dirty="0" smtClean="0"/>
              <a:t>Grönsaker, frukter, bär</a:t>
            </a:r>
          </a:p>
          <a:p>
            <a:pPr>
              <a:buClrTx/>
            </a:pPr>
            <a:r>
              <a:rPr lang="sv-FI" sz="2400" dirty="0" smtClean="0"/>
              <a:t>En inspirationsbroschyr för daghem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723" y="2348880"/>
            <a:ext cx="121285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880" y="3645024"/>
            <a:ext cx="1213200" cy="160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8610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sz="5400" b="0" dirty="0" smtClean="0">
                <a:solidFill>
                  <a:srgbClr val="00B050"/>
                </a:solidFill>
                <a:latin typeface="Bernard MT Condensed" pitchFamily="18" charset="0"/>
              </a:rPr>
              <a:t>ALLT HÄNGER IHOP</a:t>
            </a:r>
            <a:endParaRPr lang="en-US" sz="5400" b="0" dirty="0">
              <a:solidFill>
                <a:srgbClr val="00B050"/>
              </a:solidFill>
              <a:latin typeface="Bernard MT Condensed" pitchFamily="18" charset="0"/>
            </a:endParaRPr>
          </a:p>
        </p:txBody>
      </p:sp>
      <p:pic>
        <p:nvPicPr>
          <p:cNvPr id="9" name="Picture 4" descr="C:\Users\erfog\Pictures\Kristinestad\Axion o Kstad 1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293" y="1380550"/>
            <a:ext cx="4256088" cy="284956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:\Users\erfog\Pictures\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36" y="1382137"/>
            <a:ext cx="4176713" cy="284797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Frej Vuori Springande bar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056" y="3429000"/>
            <a:ext cx="3743325" cy="270668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 descr="rekommen"/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556" y="4230688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80" y="4077072"/>
            <a:ext cx="46033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2400" dirty="0" smtClean="0"/>
              <a:t>En balanserad helhet med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FI" sz="2400" dirty="0" smtClean="0"/>
              <a:t>fem nävar frukt och grönt varje dag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FI" sz="2400" dirty="0"/>
              <a:t>f</a:t>
            </a:r>
            <a:r>
              <a:rPr lang="sv-FI" sz="2400" dirty="0" smtClean="0"/>
              <a:t>ysisk aktivitet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FI" sz="2400" dirty="0"/>
              <a:t>t</a:t>
            </a:r>
            <a:r>
              <a:rPr lang="sv-FI" sz="2400" dirty="0" smtClean="0"/>
              <a:t>illräckligt med sömn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6372200" y="253282"/>
            <a:ext cx="25842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FI" sz="2000" dirty="0"/>
              <a:t>Det är gott att äta</a:t>
            </a:r>
          </a:p>
          <a:p>
            <a:pPr lvl="0"/>
            <a:r>
              <a:rPr lang="sv-FI" sz="2000" dirty="0"/>
              <a:t>Roligt att röra på sig </a:t>
            </a:r>
          </a:p>
          <a:p>
            <a:pPr lvl="0"/>
            <a:r>
              <a:rPr lang="sv-FI" sz="2000" dirty="0"/>
              <a:t>Skönt att sova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2469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932517"/>
            <a:ext cx="7439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4000" i="1" dirty="0" smtClean="0">
                <a:solidFill>
                  <a:srgbClr val="00B050"/>
                </a:solidFill>
                <a:latin typeface="Bernard MT Condensed" pitchFamily="18" charset="0"/>
              </a:rPr>
              <a:t>Kom ihåg en näve per mål, Gimme5!</a:t>
            </a:r>
            <a:endParaRPr lang="en-US" sz="4000" i="1" dirty="0">
              <a:solidFill>
                <a:srgbClr val="00B050"/>
              </a:solidFill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8490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3071813"/>
            <a:ext cx="26479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6599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sz="5400" b="0" dirty="0" smtClean="0">
                <a:solidFill>
                  <a:srgbClr val="00B050"/>
                </a:solidFill>
                <a:latin typeface="Bernard MT Condensed" pitchFamily="18" charset="0"/>
              </a:rPr>
              <a:t>Gimme5 historia</a:t>
            </a:r>
          </a:p>
        </p:txBody>
      </p:sp>
      <p:sp>
        <p:nvSpPr>
          <p:cNvPr id="3" name="Right Arrow 2"/>
          <p:cNvSpPr/>
          <p:nvPr/>
        </p:nvSpPr>
        <p:spPr>
          <a:xfrm>
            <a:off x="539750" y="4005263"/>
            <a:ext cx="8208963" cy="503237"/>
          </a:xfrm>
          <a:prstGeom prst="rightArrow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v-FI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383419" y="2726250"/>
            <a:ext cx="0" cy="1395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1" name="TextBox 5"/>
          <p:cNvSpPr txBox="1">
            <a:spLocks noChangeArrowheads="1"/>
          </p:cNvSpPr>
          <p:nvPr/>
        </p:nvSpPr>
        <p:spPr bwMode="auto">
          <a:xfrm>
            <a:off x="539750" y="270827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fi-FI" dirty="0" smtClean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059832" y="4413105"/>
            <a:ext cx="0" cy="739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763371" y="3423958"/>
            <a:ext cx="0" cy="679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76056" y="4396216"/>
            <a:ext cx="0" cy="352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9" name="TextBox 1"/>
          <p:cNvSpPr txBox="1">
            <a:spLocks noChangeArrowheads="1"/>
          </p:cNvSpPr>
          <p:nvPr/>
        </p:nvSpPr>
        <p:spPr bwMode="auto">
          <a:xfrm>
            <a:off x="3447912" y="4702175"/>
            <a:ext cx="17427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dirty="0" smtClean="0">
                <a:solidFill>
                  <a:prstClr val="black"/>
                </a:solidFill>
                <a:latin typeface="Bernard MT Condensed" pitchFamily="18" charset="0"/>
              </a:rPr>
              <a:t>Gimme5 </a:t>
            </a:r>
            <a:r>
              <a:rPr lang="fi-FI" dirty="0" err="1" smtClean="0">
                <a:solidFill>
                  <a:prstClr val="black"/>
                </a:solidFill>
                <a:latin typeface="Bernard MT Condensed" pitchFamily="18" charset="0"/>
              </a:rPr>
              <a:t>tipshäfte</a:t>
            </a:r>
            <a:endParaRPr lang="fi-FI" dirty="0" smtClean="0">
              <a:solidFill>
                <a:prstClr val="black"/>
              </a:solidFill>
              <a:latin typeface="Bernard MT Condensed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535352" y="3423958"/>
            <a:ext cx="3092" cy="648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1" name="TextBox 11"/>
          <p:cNvSpPr txBox="1">
            <a:spLocks noChangeArrowheads="1"/>
          </p:cNvSpPr>
          <p:nvPr/>
        </p:nvSpPr>
        <p:spPr bwMode="auto">
          <a:xfrm>
            <a:off x="5485304" y="2445050"/>
            <a:ext cx="209103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FI" dirty="0" smtClean="0">
                <a:solidFill>
                  <a:prstClr val="black"/>
                </a:solidFill>
                <a:latin typeface="Bernard MT Condensed" pitchFamily="18" charset="0"/>
              </a:rPr>
              <a:t>16 projektskolor </a:t>
            </a:r>
            <a:r>
              <a:rPr lang="sv-FI" dirty="0">
                <a:solidFill>
                  <a:prstClr val="black"/>
                </a:solidFill>
                <a:latin typeface="Bernard MT Condensed" pitchFamily="18" charset="0"/>
              </a:rPr>
              <a:t>får besök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FI" dirty="0">
                <a:solidFill>
                  <a:prstClr val="black"/>
                </a:solidFill>
                <a:latin typeface="Bernard MT Condensed" pitchFamily="18" charset="0"/>
              </a:rPr>
              <a:t>2011-2012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sv-FI" dirty="0">
              <a:solidFill>
                <a:prstClr val="black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752704" y="4398168"/>
            <a:ext cx="0" cy="573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>
            <a:off x="7898200" y="2193074"/>
            <a:ext cx="0" cy="1910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20" y="5146989"/>
            <a:ext cx="2305050" cy="162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74178" y="5148511"/>
            <a:ext cx="2016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0" smtClean="0">
                <a:latin typeface="Bernard MT Condensed" pitchFamily="18" charset="0"/>
                <a:cs typeface="Arial" pitchFamily="34" charset="0"/>
              </a:rPr>
              <a:t>Gimme5 spelet utarbetas 2010</a:t>
            </a:r>
            <a:endParaRPr lang="en-US" dirty="0">
              <a:latin typeface="Bernard MT Condensed" pitchFamily="18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401" y="5043801"/>
            <a:ext cx="1212850" cy="17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41856" y="5071507"/>
            <a:ext cx="2333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dirty="0">
                <a:solidFill>
                  <a:prstClr val="black"/>
                </a:solidFill>
                <a:latin typeface="Bernard MT Condensed" pitchFamily="18" charset="0"/>
              </a:rPr>
              <a:t>4 </a:t>
            </a:r>
            <a:r>
              <a:rPr lang="fi-FI" dirty="0" err="1">
                <a:solidFill>
                  <a:prstClr val="black"/>
                </a:solidFill>
                <a:latin typeface="Bernard MT Condensed" pitchFamily="18" charset="0"/>
              </a:rPr>
              <a:t>projektdaghem</a:t>
            </a:r>
            <a:endParaRPr lang="fi-FI" dirty="0">
              <a:solidFill>
                <a:prstClr val="black"/>
              </a:solidFill>
              <a:latin typeface="Bernard MT Condensed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dirty="0" err="1">
                <a:solidFill>
                  <a:prstClr val="black"/>
                </a:solidFill>
                <a:latin typeface="Bernard MT Condensed" pitchFamily="18" charset="0"/>
              </a:rPr>
              <a:t>får</a:t>
            </a:r>
            <a:r>
              <a:rPr lang="fi-FI" dirty="0">
                <a:solidFill>
                  <a:prstClr val="black"/>
                </a:solidFill>
                <a:latin typeface="Bernard MT Condensed" pitchFamily="18" charset="0"/>
              </a:rPr>
              <a:t> </a:t>
            </a:r>
            <a:r>
              <a:rPr lang="fi-FI" dirty="0" err="1">
                <a:solidFill>
                  <a:prstClr val="black"/>
                </a:solidFill>
                <a:latin typeface="Bernard MT Condensed" pitchFamily="18" charset="0"/>
              </a:rPr>
              <a:t>besök</a:t>
            </a:r>
            <a:r>
              <a:rPr lang="fi-FI" dirty="0">
                <a:solidFill>
                  <a:prstClr val="black"/>
                </a:solidFill>
                <a:latin typeface="Bernard MT Condensed" pitchFamily="18" charset="0"/>
              </a:rPr>
              <a:t> </a:t>
            </a:r>
            <a:r>
              <a:rPr lang="fi-FI" dirty="0" err="1">
                <a:solidFill>
                  <a:prstClr val="black"/>
                </a:solidFill>
                <a:latin typeface="Bernard MT Condensed" pitchFamily="18" charset="0"/>
              </a:rPr>
              <a:t>under</a:t>
            </a:r>
            <a:r>
              <a:rPr lang="fi-FI" dirty="0">
                <a:solidFill>
                  <a:prstClr val="black"/>
                </a:solidFill>
                <a:latin typeface="Bernard MT Condensed" pitchFamily="18" charset="0"/>
              </a:rPr>
              <a:t> 2012-2013</a:t>
            </a:r>
            <a:endParaRPr lang="sv-FI" dirty="0">
              <a:solidFill>
                <a:prstClr val="black"/>
              </a:solidFill>
              <a:latin typeface="Bernard MT Condensed" pitchFamily="18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52031" y="2431276"/>
            <a:ext cx="1584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0" smtClean="0">
                <a:solidFill>
                  <a:prstClr val="black"/>
                </a:solidFill>
                <a:latin typeface="Bernard MT Condensed" pitchFamily="18" charset="0"/>
                <a:cs typeface="Arial" pitchFamily="34" charset="0"/>
              </a:rPr>
              <a:t>Mellanmåls-boken 5 </a:t>
            </a:r>
            <a:r>
              <a:rPr lang="sv-FI" dirty="0">
                <a:solidFill>
                  <a:prstClr val="black"/>
                </a:solidFill>
                <a:latin typeface="Bernard MT Condensed" pitchFamily="18" charset="0"/>
                <a:cs typeface="Arial" pitchFamily="34" charset="0"/>
              </a:rPr>
              <a:t>nävar om </a:t>
            </a:r>
            <a:r>
              <a:rPr lang="sv-FI" dirty="0" smtClean="0">
                <a:solidFill>
                  <a:prstClr val="black"/>
                </a:solidFill>
                <a:latin typeface="Bernard MT Condensed" pitchFamily="18" charset="0"/>
                <a:cs typeface="Arial" pitchFamily="34" charset="0"/>
              </a:rPr>
              <a:t>dan </a:t>
            </a:r>
            <a:endParaRPr lang="en-US" dirty="0">
              <a:latin typeface="Bernard MT Condensed" pitchFamily="18" charset="0"/>
              <a:cs typeface="Arial" pitchFamily="34" charset="0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963" y="332656"/>
            <a:ext cx="1332000" cy="16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6538444" y="1546743"/>
            <a:ext cx="2225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dirty="0">
                <a:solidFill>
                  <a:prstClr val="black"/>
                </a:solidFill>
                <a:latin typeface="Bernard MT Condensed" pitchFamily="18" charset="0"/>
                <a:cs typeface="Arial" pitchFamily="34" charset="0"/>
              </a:rPr>
              <a:t>Stafettkarnevalen 2013</a:t>
            </a:r>
          </a:p>
          <a:p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FI" sz="1800" dirty="0" smtClean="0">
                <a:latin typeface="Bernard MT Condensed" pitchFamily="18" charset="0"/>
                <a:cs typeface="Arial" pitchFamily="34" charset="0"/>
              </a:rPr>
              <a:t>Pro Greens </a:t>
            </a:r>
          </a:p>
          <a:p>
            <a:pPr marL="0" indent="0">
              <a:buNone/>
            </a:pPr>
            <a:r>
              <a:rPr lang="sv-FI" sz="1800" dirty="0" smtClean="0">
                <a:latin typeface="Bernard MT Condensed" pitchFamily="18" charset="0"/>
                <a:cs typeface="Arial" pitchFamily="34" charset="0"/>
              </a:rPr>
              <a:t>2008-2011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39750" y="3505202"/>
            <a:ext cx="0" cy="582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0148" y="2809668"/>
            <a:ext cx="1289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0" smtClean="0">
                <a:latin typeface="Bernard MT Condensed" pitchFamily="18" charset="0"/>
                <a:cs typeface="Arial" pitchFamily="34" charset="0"/>
              </a:rPr>
              <a:t>Hälso-verkstaden 2006-2011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2369880" y="2460354"/>
            <a:ext cx="0" cy="1627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008991" y="1244721"/>
            <a:ext cx="21854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dirty="0" smtClean="0">
                <a:latin typeface="Bernard MT Condensed" pitchFamily="18" charset="0"/>
                <a:cs typeface="Arial" pitchFamily="34" charset="0"/>
              </a:rPr>
              <a:t>Projektet </a:t>
            </a:r>
            <a:r>
              <a:rPr lang="sv-FI" dirty="0">
                <a:latin typeface="Bernard MT Condensed" pitchFamily="18" charset="0"/>
                <a:cs typeface="Arial" pitchFamily="34" charset="0"/>
              </a:rPr>
              <a:t>startar 2010 </a:t>
            </a:r>
          </a:p>
          <a:p>
            <a:r>
              <a:rPr lang="sv-FI" dirty="0" smtClean="0">
                <a:latin typeface="Bernard MT Condensed" pitchFamily="18" charset="0"/>
                <a:cs typeface="Arial" pitchFamily="34" charset="0"/>
              </a:rPr>
              <a:t>Val </a:t>
            </a:r>
            <a:r>
              <a:rPr lang="sv-FI" dirty="0">
                <a:latin typeface="Bernard MT Condensed" pitchFamily="18" charset="0"/>
                <a:cs typeface="Arial" pitchFamily="34" charset="0"/>
              </a:rPr>
              <a:t>av övningar HT 10</a:t>
            </a:r>
          </a:p>
          <a:p>
            <a:r>
              <a:rPr lang="sv-FI" dirty="0" smtClean="0">
                <a:latin typeface="Bernard MT Condensed" pitchFamily="18" charset="0"/>
                <a:cs typeface="Arial" pitchFamily="34" charset="0"/>
              </a:rPr>
              <a:t>Pilotering </a:t>
            </a:r>
            <a:r>
              <a:rPr lang="sv-FI" dirty="0">
                <a:latin typeface="Bernard MT Condensed" pitchFamily="18" charset="0"/>
                <a:cs typeface="Arial" pitchFamily="34" charset="0"/>
              </a:rPr>
              <a:t>VT 11</a:t>
            </a:r>
            <a:endParaRPr lang="en-US" dirty="0">
              <a:latin typeface="Bernard MT Condensed" pitchFamily="18" charset="0"/>
              <a:cs typeface="Arial" pitchFamily="34" charset="0"/>
            </a:endParaRPr>
          </a:p>
          <a:p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08485" y="4380154"/>
            <a:ext cx="0" cy="3845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0285" y="4748641"/>
            <a:ext cx="2148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dirty="0" smtClean="0">
                <a:latin typeface="Bernard MT Condensed" pitchFamily="18" charset="0"/>
              </a:rPr>
              <a:t>Dagisbroschyren 2008</a:t>
            </a:r>
            <a:endParaRPr lang="en-US" dirty="0"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2314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>
          <a:xfrm>
            <a:off x="360363" y="4406900"/>
            <a:ext cx="8423275" cy="1362075"/>
          </a:xfrm>
        </p:spPr>
        <p:txBody>
          <a:bodyPr/>
          <a:lstStyle/>
          <a:p>
            <a:pPr eaLnBrk="1" hangingPunct="1">
              <a:defRPr/>
            </a:pPr>
            <a:r>
              <a:rPr lang="sv-FI" sz="5400" dirty="0" smtClean="0">
                <a:solidFill>
                  <a:srgbClr val="00B050"/>
                </a:solidFill>
                <a:latin typeface="Bernard MT Condensed" pitchFamily="18" charset="0"/>
              </a:rPr>
              <a:t>Vad ÄR Gimme5?</a:t>
            </a:r>
            <a:endParaRPr lang="en-US" sz="5400" dirty="0">
              <a:solidFill>
                <a:srgbClr val="00B050"/>
              </a:solidFill>
              <a:latin typeface="Bernard MT Condensed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60363" y="2906713"/>
            <a:ext cx="8423275" cy="1500187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sv-FI" dirty="0"/>
          </a:p>
        </p:txBody>
      </p:sp>
      <p:pic>
        <p:nvPicPr>
          <p:cNvPr id="6" name="Picture 2" descr="C:\Users\hankah\Pictures\DCIM\100D3100\DSC_08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3096344" cy="2602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5" descr="C:\Users\hankah\Pictures\DCIM\100D3100\DSC_08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055" y="1904885"/>
            <a:ext cx="3145800" cy="2551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ankah\Pictures\DCIM\100D3100\DSC_08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404" y="1916832"/>
            <a:ext cx="3211697" cy="2539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0375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>
                <a:solidFill>
                  <a:srgbClr val="00B050"/>
                </a:solidFill>
                <a:latin typeface="Bernard MT Condensed" pitchFamily="18" charset="0"/>
              </a:rPr>
              <a:t>Gimme5 smakskola</a:t>
            </a:r>
            <a:endParaRPr lang="en-US" dirty="0">
              <a:solidFill>
                <a:srgbClr val="00B050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423275" cy="464137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sv-FI" sz="3600" dirty="0" smtClean="0">
                <a:latin typeface="Bernard MT Condensed" pitchFamily="18" charset="0"/>
                <a:cs typeface="Arial" pitchFamily="34" charset="0"/>
              </a:rPr>
              <a:t>På </a:t>
            </a:r>
            <a:r>
              <a:rPr lang="sv-FI" sz="3600" dirty="0">
                <a:latin typeface="Bernard MT Condensed" pitchFamily="18" charset="0"/>
                <a:cs typeface="Arial" pitchFamily="34" charset="0"/>
              </a:rPr>
              <a:t>ett </a:t>
            </a:r>
            <a:r>
              <a:rPr lang="sv-FI" sz="3600" dirty="0" smtClean="0">
                <a:latin typeface="Bernard MT Condensed" pitchFamily="18" charset="0"/>
                <a:cs typeface="Arial" pitchFamily="34" charset="0"/>
              </a:rPr>
              <a:t>lekfullt sätt få </a:t>
            </a:r>
            <a:r>
              <a:rPr lang="sv-FI" sz="3600" dirty="0">
                <a:latin typeface="Bernard MT Condensed" pitchFamily="18" charset="0"/>
                <a:cs typeface="Arial" pitchFamily="34" charset="0"/>
              </a:rPr>
              <a:t>barn intresserade </a:t>
            </a:r>
            <a:r>
              <a:rPr lang="sv-FI" sz="3600" dirty="0" smtClean="0">
                <a:latin typeface="Bernard MT Condensed" pitchFamily="18" charset="0"/>
                <a:cs typeface="Arial" pitchFamily="34" charset="0"/>
              </a:rPr>
              <a:t>av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FI" sz="3600" dirty="0" smtClean="0">
                <a:latin typeface="Bernard MT Condensed" pitchFamily="18" charset="0"/>
                <a:cs typeface="Arial" pitchFamily="34" charset="0"/>
              </a:rPr>
              <a:t>frukt </a:t>
            </a:r>
            <a:r>
              <a:rPr lang="sv-FI" sz="3600" dirty="0">
                <a:latin typeface="Bernard MT Condensed" pitchFamily="18" charset="0"/>
                <a:cs typeface="Arial" pitchFamily="34" charset="0"/>
              </a:rPr>
              <a:t>och </a:t>
            </a:r>
            <a:r>
              <a:rPr lang="sv-FI" sz="3600" dirty="0" smtClean="0">
                <a:latin typeface="Bernard MT Condensed" pitchFamily="18" charset="0"/>
                <a:cs typeface="Arial" pitchFamily="34" charset="0"/>
              </a:rPr>
              <a:t>grönt</a:t>
            </a:r>
          </a:p>
          <a:p>
            <a:pPr marL="0" indent="0">
              <a:buNone/>
            </a:pPr>
            <a:endParaRPr lang="sv-FI" dirty="0">
              <a:cs typeface="Arial" pitchFamily="34" charset="0"/>
            </a:endParaRPr>
          </a:p>
          <a:p>
            <a:pPr marL="0" indent="0">
              <a:buNone/>
            </a:pPr>
            <a:endParaRPr lang="sv-FI" dirty="0"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3126"/>
            <a:ext cx="3120000" cy="23400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3175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204864"/>
            <a:ext cx="2859578" cy="212390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933056"/>
            <a:ext cx="3312000" cy="22080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1905020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50482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333142"/>
            <a:ext cx="38671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42992"/>
            <a:ext cx="29908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935" y="333142"/>
            <a:ext cx="305752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24895"/>
            <a:ext cx="3171825" cy="328612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3295" y="4285694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sv-FI" dirty="0">
              <a:latin typeface="Bernard MT Condensed" pitchFamily="18" charset="0"/>
              <a:cs typeface="Arial" pitchFamily="34" charset="0"/>
            </a:endParaRPr>
          </a:p>
          <a:p>
            <a:r>
              <a:rPr lang="sv-FI" sz="2000" dirty="0" err="1">
                <a:latin typeface="Bernard MT Condensed" pitchFamily="18" charset="0"/>
                <a:cs typeface="Arial" pitchFamily="34" charset="0"/>
              </a:rPr>
              <a:t>Saperemetoden</a:t>
            </a:r>
            <a:r>
              <a:rPr lang="sv-FI" sz="2000" dirty="0">
                <a:latin typeface="Bernard MT Condensed" pitchFamily="18" charset="0"/>
                <a:cs typeface="Arial" pitchFamily="34" charset="0"/>
              </a:rPr>
              <a:t> </a:t>
            </a:r>
            <a:r>
              <a:rPr lang="sv-FI" sz="2000" dirty="0" smtClean="0">
                <a:latin typeface="Bernard MT Condensed" pitchFamily="18" charset="0"/>
                <a:cs typeface="Arial" pitchFamily="34" charset="0"/>
              </a:rPr>
              <a:t>– </a:t>
            </a:r>
          </a:p>
          <a:p>
            <a:r>
              <a:rPr lang="sv-FI" sz="2000" dirty="0" smtClean="0">
                <a:latin typeface="Bernard MT Condensed" pitchFamily="18" charset="0"/>
                <a:cs typeface="Arial" pitchFamily="34" charset="0"/>
              </a:rPr>
              <a:t>smakskola </a:t>
            </a:r>
            <a:r>
              <a:rPr lang="sv-FI" sz="2000" dirty="0">
                <a:latin typeface="Bernard MT Condensed" pitchFamily="18" charset="0"/>
                <a:cs typeface="Arial" pitchFamily="34" charset="0"/>
              </a:rPr>
              <a:t>med våra fem sinnen</a:t>
            </a:r>
          </a:p>
          <a:p>
            <a:endParaRPr lang="sv-FI" sz="2000" dirty="0">
              <a:latin typeface="Bernard MT Condensed" pitchFamily="18" charset="0"/>
              <a:cs typeface="Arial" pitchFamily="34" charset="0"/>
            </a:endParaRPr>
          </a:p>
          <a:p>
            <a:r>
              <a:rPr lang="sv-FI" sz="2000" dirty="0" err="1">
                <a:latin typeface="Bernard MT Condensed" pitchFamily="18" charset="0"/>
                <a:cs typeface="Arial" pitchFamily="34" charset="0"/>
              </a:rPr>
              <a:t>Sapere</a:t>
            </a:r>
            <a:r>
              <a:rPr lang="sv-FI" sz="2000" dirty="0">
                <a:latin typeface="Bernard MT Condensed" pitchFamily="18" charset="0"/>
                <a:cs typeface="Arial" pitchFamily="34" charset="0"/>
              </a:rPr>
              <a:t> - latin ”att smaka”, ”att känna”</a:t>
            </a:r>
            <a:endParaRPr lang="en-US" sz="2000" dirty="0">
              <a:latin typeface="Bernard MT Condense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1392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423275" cy="1143000"/>
          </a:xfrm>
        </p:spPr>
        <p:txBody>
          <a:bodyPr/>
          <a:lstStyle/>
          <a:p>
            <a:pPr algn="ctr"/>
            <a:r>
              <a:rPr lang="sv-FI" dirty="0" smtClean="0">
                <a:solidFill>
                  <a:srgbClr val="00B050"/>
                </a:solidFill>
                <a:latin typeface="Bernard MT Condensed" pitchFamily="18" charset="0"/>
              </a:rPr>
              <a:t>Syftet med </a:t>
            </a:r>
            <a:r>
              <a:rPr lang="sv-FI" dirty="0" err="1">
                <a:solidFill>
                  <a:srgbClr val="00B050"/>
                </a:solidFill>
                <a:latin typeface="Bernard MT Condensed" pitchFamily="18" charset="0"/>
              </a:rPr>
              <a:t>S</a:t>
            </a:r>
            <a:r>
              <a:rPr lang="sv-FI" dirty="0" err="1" smtClean="0">
                <a:solidFill>
                  <a:srgbClr val="00B050"/>
                </a:solidFill>
                <a:latin typeface="Bernard MT Condensed" pitchFamily="18" charset="0"/>
              </a:rPr>
              <a:t>apere</a:t>
            </a:r>
            <a:endParaRPr lang="en-US" dirty="0">
              <a:solidFill>
                <a:srgbClr val="00B050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40308674"/>
              </p:ext>
            </p:extLst>
          </p:nvPr>
        </p:nvGraphicFramePr>
        <p:xfrm>
          <a:off x="1187624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881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2" y="4459879"/>
            <a:ext cx="8423275" cy="1362075"/>
          </a:xfrm>
        </p:spPr>
        <p:txBody>
          <a:bodyPr/>
          <a:lstStyle/>
          <a:p>
            <a:pPr eaLnBrk="1" hangingPunct="1">
              <a:defRPr/>
            </a:pPr>
            <a:r>
              <a:rPr lang="sv-FI" sz="5400" dirty="0" smtClean="0">
                <a:solidFill>
                  <a:srgbClr val="00B050"/>
                </a:solidFill>
                <a:latin typeface="Bernard MT Condensed" pitchFamily="18" charset="0"/>
              </a:rPr>
              <a:t>Varför Gimme5?</a:t>
            </a:r>
            <a:endParaRPr lang="en-US" sz="5400" dirty="0">
              <a:solidFill>
                <a:srgbClr val="00B050"/>
              </a:solidFill>
              <a:latin typeface="Bernard MT Condensed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60363" y="2906713"/>
            <a:ext cx="8423275" cy="1500187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sv-FI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241112"/>
            <a:ext cx="3302784" cy="21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1112"/>
            <a:ext cx="3294000" cy="219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687" y="2241112"/>
            <a:ext cx="2295000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276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		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5183"/>
            <a:ext cx="9143999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2520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 err="1" smtClean="0">
                <a:solidFill>
                  <a:srgbClr val="00B050"/>
                </a:solidFill>
                <a:latin typeface="Bernard MT Condensed" pitchFamily="18" charset="0"/>
              </a:rPr>
              <a:t>Andel</a:t>
            </a:r>
            <a:r>
              <a:rPr lang="fi-FI" sz="2800" dirty="0" smtClean="0">
                <a:solidFill>
                  <a:srgbClr val="00B050"/>
                </a:solidFill>
                <a:latin typeface="Bernard MT Condensed" pitchFamily="18" charset="0"/>
              </a:rPr>
              <a:t> </a:t>
            </a:r>
            <a:r>
              <a:rPr lang="fi-FI" sz="2800" dirty="0" err="1" smtClean="0">
                <a:solidFill>
                  <a:srgbClr val="00B050"/>
                </a:solidFill>
                <a:latin typeface="Bernard MT Condensed" pitchFamily="18" charset="0"/>
              </a:rPr>
              <a:t>som</a:t>
            </a:r>
            <a:r>
              <a:rPr lang="fi-FI" sz="2800" dirty="0" smtClean="0">
                <a:solidFill>
                  <a:srgbClr val="00B050"/>
                </a:solidFill>
                <a:latin typeface="Bernard MT Condensed" pitchFamily="18" charset="0"/>
              </a:rPr>
              <a:t> </a:t>
            </a:r>
            <a:r>
              <a:rPr lang="fi-FI" sz="2800" dirty="0" err="1" smtClean="0">
                <a:solidFill>
                  <a:srgbClr val="00B050"/>
                </a:solidFill>
                <a:latin typeface="Bernard MT Condensed" pitchFamily="18" charset="0"/>
              </a:rPr>
              <a:t>äter</a:t>
            </a:r>
            <a:r>
              <a:rPr lang="fi-FI" sz="2800" dirty="0" smtClean="0">
                <a:solidFill>
                  <a:srgbClr val="00B050"/>
                </a:solidFill>
                <a:latin typeface="Bernard MT Condensed" pitchFamily="18" charset="0"/>
              </a:rPr>
              <a:t> </a:t>
            </a:r>
            <a:r>
              <a:rPr lang="fi-FI" sz="2800" dirty="0" err="1" smtClean="0">
                <a:solidFill>
                  <a:srgbClr val="00B050"/>
                </a:solidFill>
                <a:latin typeface="Bernard MT Condensed" pitchFamily="18" charset="0"/>
              </a:rPr>
              <a:t>frukt</a:t>
            </a:r>
            <a:r>
              <a:rPr lang="fi-FI" sz="2800" dirty="0" smtClean="0">
                <a:solidFill>
                  <a:srgbClr val="00B050"/>
                </a:solidFill>
                <a:latin typeface="Bernard MT Condensed" pitchFamily="18" charset="0"/>
              </a:rPr>
              <a:t> </a:t>
            </a:r>
            <a:r>
              <a:rPr lang="fi-FI" sz="2800" dirty="0" err="1" smtClean="0">
                <a:solidFill>
                  <a:srgbClr val="00B050"/>
                </a:solidFill>
                <a:latin typeface="Bernard MT Condensed" pitchFamily="18" charset="0"/>
              </a:rPr>
              <a:t>och</a:t>
            </a:r>
            <a:r>
              <a:rPr lang="fi-FI" sz="2800" dirty="0" smtClean="0">
                <a:solidFill>
                  <a:srgbClr val="00B050"/>
                </a:solidFill>
                <a:latin typeface="Bernard MT Condensed" pitchFamily="18" charset="0"/>
              </a:rPr>
              <a:t> </a:t>
            </a:r>
            <a:r>
              <a:rPr lang="fi-FI" sz="2800" dirty="0" err="1" smtClean="0">
                <a:solidFill>
                  <a:srgbClr val="00B050"/>
                </a:solidFill>
                <a:latin typeface="Bernard MT Condensed" pitchFamily="18" charset="0"/>
              </a:rPr>
              <a:t>grönsaker</a:t>
            </a:r>
            <a:r>
              <a:rPr lang="fi-FI" sz="2800" dirty="0" smtClean="0">
                <a:solidFill>
                  <a:srgbClr val="00B050"/>
                </a:solidFill>
                <a:latin typeface="Bernard MT Condensed" pitchFamily="18" charset="0"/>
              </a:rPr>
              <a:t> </a:t>
            </a:r>
            <a:r>
              <a:rPr lang="fi-FI" sz="2800" dirty="0" err="1" smtClean="0">
                <a:solidFill>
                  <a:srgbClr val="00B050"/>
                </a:solidFill>
                <a:latin typeface="Bernard MT Condensed" pitchFamily="18" charset="0"/>
              </a:rPr>
              <a:t>under</a:t>
            </a:r>
            <a:r>
              <a:rPr lang="fi-FI" sz="2800" dirty="0" smtClean="0">
                <a:solidFill>
                  <a:srgbClr val="00B050"/>
                </a:solidFill>
                <a:latin typeface="Bernard MT Condensed" pitchFamily="18" charset="0"/>
              </a:rPr>
              <a:t> </a:t>
            </a:r>
            <a:r>
              <a:rPr lang="fi-FI" sz="2800" dirty="0" err="1" smtClean="0">
                <a:solidFill>
                  <a:srgbClr val="00B050"/>
                </a:solidFill>
                <a:latin typeface="Bernard MT Condensed" pitchFamily="18" charset="0"/>
              </a:rPr>
              <a:t>dagen</a:t>
            </a:r>
            <a:r>
              <a:rPr lang="fi-FI" sz="2800" dirty="0" smtClean="0">
                <a:solidFill>
                  <a:srgbClr val="00B050"/>
                </a:solidFill>
                <a:latin typeface="Bernard MT Condensed" pitchFamily="18" charset="0"/>
              </a:rPr>
              <a:t> </a:t>
            </a:r>
            <a:br>
              <a:rPr lang="fi-FI" sz="2800" dirty="0" smtClean="0">
                <a:solidFill>
                  <a:srgbClr val="00B050"/>
                </a:solidFill>
                <a:latin typeface="Bernard MT Condensed" pitchFamily="18" charset="0"/>
              </a:rPr>
            </a:br>
            <a:r>
              <a:rPr lang="fi-FI" sz="2800" dirty="0" smtClean="0">
                <a:solidFill>
                  <a:srgbClr val="00B050"/>
                </a:solidFill>
                <a:latin typeface="Bernard MT Condensed" pitchFamily="18" charset="0"/>
              </a:rPr>
              <a:t>(</a:t>
            </a:r>
            <a:r>
              <a:rPr lang="fi-FI" sz="2800" dirty="0" err="1" smtClean="0">
                <a:solidFill>
                  <a:srgbClr val="00B050"/>
                </a:solidFill>
                <a:latin typeface="Bernard MT Condensed" pitchFamily="18" charset="0"/>
              </a:rPr>
              <a:t>våren</a:t>
            </a:r>
            <a:r>
              <a:rPr lang="fi-FI" sz="2800" dirty="0" smtClean="0">
                <a:solidFill>
                  <a:srgbClr val="00B050"/>
                </a:solidFill>
                <a:latin typeface="Bernard MT Condensed" pitchFamily="18" charset="0"/>
              </a:rPr>
              <a:t> 2006) </a:t>
            </a:r>
            <a:endParaRPr lang="en-US" sz="2800" dirty="0">
              <a:solidFill>
                <a:srgbClr val="00B050"/>
              </a:solidFill>
              <a:latin typeface="Bernard MT Condensed" pitchFamily="18" charset="0"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6192" y="1600200"/>
            <a:ext cx="7371617" cy="45259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0641" y="5919781"/>
            <a:ext cx="18469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100" dirty="0" smtClean="0">
                <a:latin typeface="Arial" pitchFamily="34" charset="0"/>
                <a:cs typeface="Arial" pitchFamily="34" charset="0"/>
              </a:rPr>
              <a:t>Anna-Lena Wiik 31.8.2010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6561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lkhälsan">
  <a:themeElements>
    <a:clrScheme name="Folkhälsan färger">
      <a:dk1>
        <a:sysClr val="windowText" lastClr="000000"/>
      </a:dk1>
      <a:lt1>
        <a:sysClr val="window" lastClr="FFFFFF"/>
      </a:lt1>
      <a:dk2>
        <a:srgbClr val="0060B7"/>
      </a:dk2>
      <a:lt2>
        <a:srgbClr val="EEECE1"/>
      </a:lt2>
      <a:accent1>
        <a:srgbClr val="00325D"/>
      </a:accent1>
      <a:accent2>
        <a:srgbClr val="C62369"/>
      </a:accent2>
      <a:accent3>
        <a:srgbClr val="A2C037"/>
      </a:accent3>
      <a:accent4>
        <a:srgbClr val="CC0000"/>
      </a:accent4>
      <a:accent5>
        <a:srgbClr val="33B5FF"/>
      </a:accent5>
      <a:accent6>
        <a:srgbClr val="FED90F"/>
      </a:accent6>
      <a:hlink>
        <a:srgbClr val="0060B7"/>
      </a:hlink>
      <a:folHlink>
        <a:srgbClr val="7CC0FF"/>
      </a:folHlink>
    </a:clrScheme>
    <a:fontScheme name="Folkhälsan_Presentation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olkhälsan">
  <a:themeElements>
    <a:clrScheme name="Folkhälsan färger">
      <a:dk1>
        <a:sysClr val="windowText" lastClr="000000"/>
      </a:dk1>
      <a:lt1>
        <a:sysClr val="window" lastClr="FFFFFF"/>
      </a:lt1>
      <a:dk2>
        <a:srgbClr val="0060B7"/>
      </a:dk2>
      <a:lt2>
        <a:srgbClr val="EEECE1"/>
      </a:lt2>
      <a:accent1>
        <a:srgbClr val="00325D"/>
      </a:accent1>
      <a:accent2>
        <a:srgbClr val="C62369"/>
      </a:accent2>
      <a:accent3>
        <a:srgbClr val="A2C037"/>
      </a:accent3>
      <a:accent4>
        <a:srgbClr val="CC0000"/>
      </a:accent4>
      <a:accent5>
        <a:srgbClr val="33B5FF"/>
      </a:accent5>
      <a:accent6>
        <a:srgbClr val="FED90F"/>
      </a:accent6>
      <a:hlink>
        <a:srgbClr val="0060B7"/>
      </a:hlink>
      <a:folHlink>
        <a:srgbClr val="7CC0FF"/>
      </a:folHlink>
    </a:clrScheme>
    <a:fontScheme name="Folkhälsan_Presentation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Folkhälsan">
  <a:themeElements>
    <a:clrScheme name="Folkhälsan färger">
      <a:dk1>
        <a:sysClr val="windowText" lastClr="000000"/>
      </a:dk1>
      <a:lt1>
        <a:sysClr val="window" lastClr="FFFFFF"/>
      </a:lt1>
      <a:dk2>
        <a:srgbClr val="0060B7"/>
      </a:dk2>
      <a:lt2>
        <a:srgbClr val="EEECE1"/>
      </a:lt2>
      <a:accent1>
        <a:srgbClr val="00325D"/>
      </a:accent1>
      <a:accent2>
        <a:srgbClr val="C62369"/>
      </a:accent2>
      <a:accent3>
        <a:srgbClr val="A2C037"/>
      </a:accent3>
      <a:accent4>
        <a:srgbClr val="CC0000"/>
      </a:accent4>
      <a:accent5>
        <a:srgbClr val="33B5FF"/>
      </a:accent5>
      <a:accent6>
        <a:srgbClr val="FED90F"/>
      </a:accent6>
      <a:hlink>
        <a:srgbClr val="0060B7"/>
      </a:hlink>
      <a:folHlink>
        <a:srgbClr val="7CC0FF"/>
      </a:folHlink>
    </a:clrScheme>
    <a:fontScheme name="Folkhälsan_Presentation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Folkhälsan">
  <a:themeElements>
    <a:clrScheme name="Folkhälsan färger">
      <a:dk1>
        <a:sysClr val="windowText" lastClr="000000"/>
      </a:dk1>
      <a:lt1>
        <a:sysClr val="window" lastClr="FFFFFF"/>
      </a:lt1>
      <a:dk2>
        <a:srgbClr val="0060B7"/>
      </a:dk2>
      <a:lt2>
        <a:srgbClr val="EEECE1"/>
      </a:lt2>
      <a:accent1>
        <a:srgbClr val="00325D"/>
      </a:accent1>
      <a:accent2>
        <a:srgbClr val="C62369"/>
      </a:accent2>
      <a:accent3>
        <a:srgbClr val="A2C037"/>
      </a:accent3>
      <a:accent4>
        <a:srgbClr val="CC0000"/>
      </a:accent4>
      <a:accent5>
        <a:srgbClr val="33B5FF"/>
      </a:accent5>
      <a:accent6>
        <a:srgbClr val="FED90F"/>
      </a:accent6>
      <a:hlink>
        <a:srgbClr val="0060B7"/>
      </a:hlink>
      <a:folHlink>
        <a:srgbClr val="7CC0FF"/>
      </a:folHlink>
    </a:clrScheme>
    <a:fontScheme name="Folkhälsan_Presentation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Folkhälsan">
  <a:themeElements>
    <a:clrScheme name="Folkhälsan färger">
      <a:dk1>
        <a:sysClr val="windowText" lastClr="000000"/>
      </a:dk1>
      <a:lt1>
        <a:sysClr val="window" lastClr="FFFFFF"/>
      </a:lt1>
      <a:dk2>
        <a:srgbClr val="0060B7"/>
      </a:dk2>
      <a:lt2>
        <a:srgbClr val="EEECE1"/>
      </a:lt2>
      <a:accent1>
        <a:srgbClr val="00325D"/>
      </a:accent1>
      <a:accent2>
        <a:srgbClr val="C62369"/>
      </a:accent2>
      <a:accent3>
        <a:srgbClr val="A2C037"/>
      </a:accent3>
      <a:accent4>
        <a:srgbClr val="CC0000"/>
      </a:accent4>
      <a:accent5>
        <a:srgbClr val="33B5FF"/>
      </a:accent5>
      <a:accent6>
        <a:srgbClr val="FED90F"/>
      </a:accent6>
      <a:hlink>
        <a:srgbClr val="0060B7"/>
      </a:hlink>
      <a:folHlink>
        <a:srgbClr val="7CC0FF"/>
      </a:folHlink>
    </a:clrScheme>
    <a:fontScheme name="Folkhälsan_Presentation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3319</TotalTime>
  <Words>516</Words>
  <Application>Microsoft Office PowerPoint</Application>
  <PresentationFormat>On-screen Show (4:3)</PresentationFormat>
  <Paragraphs>112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Office Theme</vt:lpstr>
      <vt:lpstr>Folkhälsan</vt:lpstr>
      <vt:lpstr>1_Folkhälsan</vt:lpstr>
      <vt:lpstr>2_Folkhälsan</vt:lpstr>
      <vt:lpstr>3_Folkhälsan</vt:lpstr>
      <vt:lpstr>4_Folkhälsan</vt:lpstr>
      <vt:lpstr>PowerPoint Presentation</vt:lpstr>
      <vt:lpstr>Gimme5 historia</vt:lpstr>
      <vt:lpstr>Vad ÄR Gimme5?</vt:lpstr>
      <vt:lpstr>Gimme5 smakskola</vt:lpstr>
      <vt:lpstr>PowerPoint Presentation</vt:lpstr>
      <vt:lpstr>Syftet med Sapere</vt:lpstr>
      <vt:lpstr>Varför Gimme5?</vt:lpstr>
      <vt:lpstr>  </vt:lpstr>
      <vt:lpstr>Andel som äter frukt och grönsaker under dagen  (våren 2006) </vt:lpstr>
      <vt:lpstr>PowerPoint Presentation</vt:lpstr>
      <vt:lpstr>REKOMMENDATIONEN</vt:lpstr>
      <vt:lpstr>MÅL MED GIMME5</vt:lpstr>
      <vt:lpstr>PowerPoint Presentation</vt:lpstr>
      <vt:lpstr>PowerPoint Presentation</vt:lpstr>
      <vt:lpstr>GIMME5 MATERIAL</vt:lpstr>
      <vt:lpstr>ALLT HÄNGER IHOP</vt:lpstr>
      <vt:lpstr>PowerPoint Presentation</vt:lpstr>
      <vt:lpstr>PowerPoint Presentation</vt:lpstr>
    </vt:vector>
  </TitlesOfParts>
  <Company>Samfundet Folkhalsan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Silvia Englund</dc:creator>
  <cp:lastModifiedBy>Silvia Englund</cp:lastModifiedBy>
  <cp:revision>112</cp:revision>
  <dcterms:created xsi:type="dcterms:W3CDTF">2013-06-18T09:41:34Z</dcterms:created>
  <dcterms:modified xsi:type="dcterms:W3CDTF">2014-02-10T11:22:33Z</dcterms:modified>
</cp:coreProperties>
</file>